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9"/>
  </p:notesMasterIdLst>
  <p:handoutMasterIdLst>
    <p:handoutMasterId r:id="rId50"/>
  </p:handoutMasterIdLst>
  <p:sldIdLst>
    <p:sldId id="257" r:id="rId2"/>
    <p:sldId id="329" r:id="rId3"/>
    <p:sldId id="330" r:id="rId4"/>
    <p:sldId id="331" r:id="rId5"/>
    <p:sldId id="333" r:id="rId6"/>
    <p:sldId id="332" r:id="rId7"/>
    <p:sldId id="350" r:id="rId8"/>
    <p:sldId id="351" r:id="rId9"/>
    <p:sldId id="352" r:id="rId10"/>
    <p:sldId id="369" r:id="rId11"/>
    <p:sldId id="370" r:id="rId12"/>
    <p:sldId id="371" r:id="rId13"/>
    <p:sldId id="406" r:id="rId14"/>
    <p:sldId id="410" r:id="rId15"/>
    <p:sldId id="411" r:id="rId16"/>
    <p:sldId id="412" r:id="rId17"/>
    <p:sldId id="413" r:id="rId18"/>
    <p:sldId id="415" r:id="rId19"/>
    <p:sldId id="416" r:id="rId20"/>
    <p:sldId id="417" r:id="rId21"/>
    <p:sldId id="418" r:id="rId22"/>
    <p:sldId id="354" r:id="rId23"/>
    <p:sldId id="356" r:id="rId24"/>
    <p:sldId id="360" r:id="rId25"/>
    <p:sldId id="373" r:id="rId26"/>
    <p:sldId id="374" r:id="rId27"/>
    <p:sldId id="375" r:id="rId28"/>
    <p:sldId id="376" r:id="rId29"/>
    <p:sldId id="393" r:id="rId30"/>
    <p:sldId id="390" r:id="rId31"/>
    <p:sldId id="391" r:id="rId32"/>
    <p:sldId id="392" r:id="rId33"/>
    <p:sldId id="377" r:id="rId34"/>
    <p:sldId id="378" r:id="rId35"/>
    <p:sldId id="379" r:id="rId36"/>
    <p:sldId id="380" r:id="rId37"/>
    <p:sldId id="382" r:id="rId38"/>
    <p:sldId id="383" r:id="rId39"/>
    <p:sldId id="384" r:id="rId40"/>
    <p:sldId id="385" r:id="rId41"/>
    <p:sldId id="386" r:id="rId42"/>
    <p:sldId id="387" r:id="rId43"/>
    <p:sldId id="388" r:id="rId44"/>
    <p:sldId id="419" r:id="rId45"/>
    <p:sldId id="420" r:id="rId46"/>
    <p:sldId id="421" r:id="rId47"/>
    <p:sldId id="422"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53" d="100"/>
          <a:sy n="53" d="100"/>
        </p:scale>
        <p:origin x="-1638"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4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609F-08A0-446F-BCC3-6CFC4F15B00C}" type="datetimeFigureOut">
              <a:rPr lang="ru-RU" smtClean="0"/>
              <a:t>30.08.2019</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275192-52DD-490C-8741-E6D463C0FA3B}" type="slidenum">
              <a:rPr lang="ru-RU" smtClean="0"/>
              <a:t>‹#›</a:t>
            </a:fld>
            <a:endParaRPr lang="ru-RU" dirty="0"/>
          </a:p>
        </p:txBody>
      </p:sp>
    </p:spTree>
    <p:extLst>
      <p:ext uri="{BB962C8B-B14F-4D97-AF65-F5344CB8AC3E}">
        <p14:creationId xmlns:p14="http://schemas.microsoft.com/office/powerpoint/2010/main" val="698746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EAB31-F3EE-4438-AC27-244FDF25573A}" type="datetimeFigureOut">
              <a:rPr lang="ru-RU" smtClean="0"/>
              <a:t>30.08.2019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F349D-8E97-45AE-9658-8D270C36AB92}" type="slidenum">
              <a:rPr lang="ru-RU" smtClean="0"/>
              <a:t>‹#›</a:t>
            </a:fld>
            <a:endParaRPr lang="ru-RU"/>
          </a:p>
        </p:txBody>
      </p:sp>
    </p:spTree>
    <p:extLst>
      <p:ext uri="{BB962C8B-B14F-4D97-AF65-F5344CB8AC3E}">
        <p14:creationId xmlns:p14="http://schemas.microsoft.com/office/powerpoint/2010/main" val="134770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1DAC9595-939F-4A20-B938-170861ED6764}" type="datetimeFigureOut">
              <a:rPr lang="ru-RU" smtClean="0"/>
              <a:t>30.08.2019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DAC9595-939F-4A20-B938-170861ED6764}" type="datetimeFigureOut">
              <a:rPr lang="ru-RU" smtClean="0"/>
              <a:t>30.08.2019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DAC9595-939F-4A20-B938-170861ED6764}" type="datetimeFigureOut">
              <a:rPr lang="ru-RU" smtClean="0"/>
              <a:t>30.08.2019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DAC9595-939F-4A20-B938-170861ED6764}" type="datetimeFigureOut">
              <a:rPr lang="ru-RU" smtClean="0"/>
              <a:t>30.08.2019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AC9595-939F-4A20-B938-170861ED6764}" type="datetimeFigureOut">
              <a:rPr lang="ru-RU" smtClean="0"/>
              <a:t>30.08.2019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AC9595-939F-4A20-B938-170861ED6764}" type="datetimeFigureOut">
              <a:rPr lang="ru-RU" smtClean="0"/>
              <a:t>30.08.2019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DAC9595-939F-4A20-B938-170861ED6764}" type="datetimeFigureOut">
              <a:rPr lang="ru-RU" smtClean="0"/>
              <a:t>30.08.2019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DAC9595-939F-4A20-B938-170861ED6764}" type="datetimeFigureOut">
              <a:rPr lang="ru-RU" smtClean="0"/>
              <a:t>30.08.2019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C9595-939F-4A20-B938-170861ED6764}" type="datetimeFigureOut">
              <a:rPr lang="ru-RU" smtClean="0"/>
              <a:t>30.08.2019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AC9595-939F-4A20-B938-170861ED6764}" type="datetimeFigureOut">
              <a:rPr lang="ru-RU" smtClean="0"/>
              <a:t>30.08.2019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09F84E-9E48-45A9-96F8-D2ED4FEA5DE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AC9595-939F-4A20-B938-170861ED6764}" type="datetimeFigureOut">
              <a:rPr lang="ru-RU" smtClean="0"/>
              <a:t>30.08.2019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09F84E-9E48-45A9-96F8-D2ED4FEA5DEE}"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DAC9595-939F-4A20-B938-170861ED6764}" type="datetimeFigureOut">
              <a:rPr lang="ru-RU" smtClean="0"/>
              <a:t>30.08.2019</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809F84E-9E48-45A9-96F8-D2ED4FEA5DE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04864"/>
            <a:ext cx="9144000" cy="2520280"/>
          </a:xfrm>
        </p:spPr>
        <p:txBody>
          <a:bodyPr/>
          <a:lstStyle/>
          <a:p>
            <a:pPr algn="ctr"/>
            <a:r>
              <a:rPr lang="ky-KG" sz="4400" b="1" i="1" dirty="0" smtClean="0">
                <a:solidFill>
                  <a:schemeClr val="tx1"/>
                </a:solidFill>
                <a:effectLst>
                  <a:outerShdw blurRad="38100" dist="38100" dir="2700000" algn="tl">
                    <a:srgbClr val="000000">
                      <a:alpha val="43137"/>
                    </a:srgbClr>
                  </a:outerShdw>
                </a:effectLst>
                <a:latin typeface="Cambria" pitchFamily="18" charset="0"/>
              </a:rPr>
              <a:t>2018-2019-окуу жылындагы тарбия иштери боюнча </a:t>
            </a:r>
            <a:br>
              <a:rPr lang="ky-KG" sz="4400" b="1" i="1" dirty="0" smtClean="0">
                <a:solidFill>
                  <a:schemeClr val="tx1"/>
                </a:solidFill>
                <a:effectLst>
                  <a:outerShdw blurRad="38100" dist="38100" dir="2700000" algn="tl">
                    <a:srgbClr val="000000">
                      <a:alpha val="43137"/>
                    </a:srgbClr>
                  </a:outerShdw>
                </a:effectLst>
                <a:latin typeface="Cambria" pitchFamily="18" charset="0"/>
              </a:rPr>
            </a:br>
            <a:r>
              <a:rPr lang="ky-KG" sz="4400" b="1" i="1" dirty="0" smtClean="0">
                <a:solidFill>
                  <a:schemeClr val="tx1"/>
                </a:solidFill>
                <a:effectLst>
                  <a:outerShdw blurRad="38100" dist="38100" dir="2700000" algn="tl">
                    <a:srgbClr val="000000">
                      <a:alpha val="43137"/>
                    </a:srgbClr>
                  </a:outerShdw>
                </a:effectLst>
                <a:latin typeface="Cambria" pitchFamily="18" charset="0"/>
              </a:rPr>
              <a:t> аткарылган иш чаралардын   жылдык отчету</a:t>
            </a:r>
            <a:endParaRPr lang="ru-RU" sz="4400" b="1" i="1" dirty="0">
              <a:solidFill>
                <a:schemeClr val="tx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434706060"/>
      </p:ext>
    </p:extLst>
  </p:cSld>
  <p:clrMapOvr>
    <a:masterClrMapping/>
  </p:clrMapOvr>
  <mc:AlternateContent xmlns:mc="http://schemas.openxmlformats.org/markup-compatibility/2006" xmlns:p14="http://schemas.microsoft.com/office/powerpoint/2010/main">
    <mc:Choice Requires="p14">
      <p:transition p14:dur="10" advTm="13192"/>
    </mc:Choice>
    <mc:Fallback xmlns="">
      <p:transition advTm="13192"/>
    </mc:Fallback>
  </mc:AlternateContent>
  <p:timing>
    <p:tnLst>
      <p:par>
        <p:cTn id="1" dur="indefinite" restart="never" nodeType="tmRoot"/>
      </p:par>
    </p:tnLst>
  </p:timing>
  <p:extLst mod="1">
    <p:ext uri="{E180D4A7-C9FB-4DFB-919C-405C955672EB}">
      <p14:showEvtLst xmlns:p14="http://schemas.microsoft.com/office/powerpoint/2010/main">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496944" cy="5904655"/>
          </a:xfrm>
        </p:spPr>
        <p:txBody>
          <a:bodyPr>
            <a:normAutofit fontScale="92500" lnSpcReduction="10000"/>
          </a:bodyPr>
          <a:lstStyle/>
          <a:p>
            <a:pPr marL="0" indent="0">
              <a:buNone/>
            </a:pPr>
            <a:r>
              <a:rPr lang="ru-RU" sz="2800"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2018-2019-окуу </a:t>
            </a:r>
            <a:r>
              <a:rPr lang="ru-RU" sz="2800" b="1" i="1" dirty="0" err="1" smtClean="0">
                <a:latin typeface="Times New Roman" pitchFamily="18" charset="0"/>
                <a:cs typeface="Times New Roman" pitchFamily="18" charset="0"/>
              </a:rPr>
              <a:t>жылындагы</a:t>
            </a:r>
            <a:r>
              <a:rPr lang="ru-RU" sz="2800" b="1" i="1" dirty="0" smtClean="0">
                <a:latin typeface="Times New Roman" pitchFamily="18" charset="0"/>
                <a:cs typeface="Times New Roman" pitchFamily="18" charset="0"/>
              </a:rPr>
              <a:t>  </a:t>
            </a:r>
            <a:r>
              <a:rPr lang="ru-RU" sz="2800" b="1" i="1" dirty="0">
                <a:latin typeface="Times New Roman" pitchFamily="18" charset="0"/>
                <a:cs typeface="Times New Roman" pitchFamily="18" charset="0"/>
              </a:rPr>
              <a:t>спорт </a:t>
            </a:r>
            <a:r>
              <a:rPr lang="ru-RU" sz="2800" b="1" i="1" dirty="0" err="1" smtClean="0">
                <a:latin typeface="Times New Roman" pitchFamily="18" charset="0"/>
                <a:cs typeface="Times New Roman" pitchFamily="18" charset="0"/>
              </a:rPr>
              <a:t>сүйүүчүлөрүн</a:t>
            </a:r>
            <a:r>
              <a:rPr lang="ru-RU" sz="2800" b="1" i="1" dirty="0" smtClean="0">
                <a:latin typeface="Times New Roman" pitchFamily="18" charset="0"/>
                <a:cs typeface="Times New Roman" pitchFamily="18" charset="0"/>
              </a:rPr>
              <a:t> </a:t>
            </a:r>
            <a:r>
              <a:rPr lang="ru-RU" sz="2800" b="1" i="1" dirty="0" err="1">
                <a:latin typeface="Times New Roman" pitchFamily="18" charset="0"/>
                <a:cs typeface="Times New Roman" pitchFamily="18" charset="0"/>
              </a:rPr>
              <a:t>спортко</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жана</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сергек</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жашоого</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ү</a:t>
            </a:r>
            <a:r>
              <a:rPr lang="ru-RU" sz="2800" b="1" i="1" dirty="0" err="1" smtClean="0">
                <a:latin typeface="Times New Roman" pitchFamily="18" charset="0"/>
                <a:cs typeface="Times New Roman" pitchFamily="18" charset="0"/>
              </a:rPr>
              <a:t>ндөө</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максатында</a:t>
            </a:r>
            <a:r>
              <a:rPr lang="ru-RU" sz="2800" b="1" i="1" dirty="0" smtClean="0">
                <a:latin typeface="Times New Roman" pitchFamily="18" charset="0"/>
                <a:cs typeface="Times New Roman" pitchFamily="18" charset="0"/>
              </a:rPr>
              <a:t> </a:t>
            </a:r>
            <a:r>
              <a:rPr lang="ru-RU" sz="2800" b="1" i="1" dirty="0" err="1">
                <a:latin typeface="Times New Roman" pitchFamily="18" charset="0"/>
                <a:cs typeface="Times New Roman" pitchFamily="18" charset="0"/>
              </a:rPr>
              <a:t>воллейбол</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оюндары</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боюнча</a:t>
            </a:r>
            <a:r>
              <a:rPr lang="ru-RU" sz="2800" b="1" i="1" dirty="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мектеп</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лигаларынан</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курамынан</a:t>
            </a:r>
            <a:r>
              <a:rPr lang="ru-RU" sz="2800" b="1" i="1" dirty="0" smtClean="0">
                <a:latin typeface="Times New Roman" pitchFamily="18" charset="0"/>
                <a:cs typeface="Times New Roman" pitchFamily="18" charset="0"/>
              </a:rPr>
              <a:t> </a:t>
            </a:r>
            <a:r>
              <a:rPr lang="ru-RU" sz="2800" b="1" i="1" dirty="0" err="1">
                <a:latin typeface="Times New Roman" pitchFamily="18" charset="0"/>
                <a:cs typeface="Times New Roman" pitchFamily="18" charset="0"/>
              </a:rPr>
              <a:t>турган</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командалардын</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арасында</a:t>
            </a:r>
            <a:r>
              <a:rPr lang="ru-RU" sz="2800" b="1" i="1" dirty="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райондук</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мелдеш</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өткөрүлдү</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Оюн</a:t>
            </a:r>
            <a:r>
              <a:rPr lang="ru-RU" sz="2800" b="1" i="1" dirty="0" smtClean="0">
                <a:latin typeface="Times New Roman" pitchFamily="18" charset="0"/>
                <a:cs typeface="Times New Roman" pitchFamily="18" charset="0"/>
              </a:rPr>
              <a:t> №46 </a:t>
            </a:r>
            <a:r>
              <a:rPr lang="ru-RU" sz="2800" b="1" i="1" dirty="0" err="1" smtClean="0">
                <a:latin typeface="Times New Roman" pitchFamily="18" charset="0"/>
                <a:cs typeface="Times New Roman" pitchFamily="18" charset="0"/>
              </a:rPr>
              <a:t>орто</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мектебинин</a:t>
            </a:r>
            <a:r>
              <a:rPr lang="ru-RU" sz="2800" b="1" i="1" dirty="0" smtClean="0">
                <a:latin typeface="Times New Roman" pitchFamily="18" charset="0"/>
                <a:cs typeface="Times New Roman" pitchFamily="18" charset="0"/>
              </a:rPr>
              <a:t>  спорт </a:t>
            </a:r>
            <a:r>
              <a:rPr lang="ru-RU" sz="2800" b="1" i="1" dirty="0" err="1" smtClean="0">
                <a:latin typeface="Times New Roman" pitchFamily="18" charset="0"/>
                <a:cs typeface="Times New Roman" pitchFamily="18" charset="0"/>
              </a:rPr>
              <a:t>залында</a:t>
            </a:r>
            <a:r>
              <a:rPr lang="ru-RU" sz="2800" b="1" i="1" dirty="0" smtClean="0">
                <a:latin typeface="Times New Roman" pitchFamily="18" charset="0"/>
                <a:cs typeface="Times New Roman" pitchFamily="18" charset="0"/>
              </a:rPr>
              <a:t> </a:t>
            </a:r>
            <a:r>
              <a:rPr lang="ky-KG" sz="2800" b="1" i="1" dirty="0" smtClean="0">
                <a:latin typeface="Times New Roman" pitchFamily="18" charset="0"/>
                <a:cs typeface="Times New Roman" pitchFamily="18" charset="0"/>
              </a:rPr>
              <a:t>өттү. </a:t>
            </a:r>
            <a:r>
              <a:rPr lang="ru-RU" sz="2800" b="1" i="1" dirty="0" err="1" smtClean="0">
                <a:latin typeface="Times New Roman" pitchFamily="18" charset="0"/>
                <a:cs typeface="Times New Roman" pitchFamily="18" charset="0"/>
              </a:rPr>
              <a:t>Воллейбол</a:t>
            </a:r>
            <a:r>
              <a:rPr lang="ru-RU" sz="2800" b="1" i="1" dirty="0" smtClean="0">
                <a:latin typeface="Times New Roman" pitchFamily="18" charset="0"/>
                <a:cs typeface="Times New Roman" pitchFamily="18" charset="0"/>
              </a:rPr>
              <a:t> </a:t>
            </a:r>
            <a:r>
              <a:rPr lang="ru-RU" sz="2800" b="1" i="1" dirty="0" err="1">
                <a:latin typeface="Times New Roman" pitchFamily="18" charset="0"/>
                <a:cs typeface="Times New Roman" pitchFamily="18" charset="0"/>
              </a:rPr>
              <a:t>оюну</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боюнча</a:t>
            </a:r>
            <a:r>
              <a:rPr lang="ru-RU" sz="2800" b="1" i="1" dirty="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мектеп</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лигалар</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арасында</a:t>
            </a:r>
            <a:r>
              <a:rPr lang="ru-RU" sz="2800" b="1" i="1" dirty="0" smtClean="0">
                <a:latin typeface="Times New Roman" pitchFamily="18" charset="0"/>
                <a:cs typeface="Times New Roman" pitchFamily="18" charset="0"/>
              </a:rPr>
              <a:t>  24 </a:t>
            </a:r>
            <a:r>
              <a:rPr lang="ru-RU" sz="2800" b="1" i="1" dirty="0">
                <a:latin typeface="Times New Roman" pitchFamily="18" charset="0"/>
                <a:cs typeface="Times New Roman" pitchFamily="18" charset="0"/>
              </a:rPr>
              <a:t>команда </a:t>
            </a:r>
            <a:r>
              <a:rPr lang="ru-RU" sz="2800" b="1" i="1" dirty="0" err="1">
                <a:latin typeface="Times New Roman" pitchFamily="18" charset="0"/>
                <a:cs typeface="Times New Roman" pitchFamily="18" charset="0"/>
              </a:rPr>
              <a:t>катышты</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Жыйынтыгында</a:t>
            </a:r>
            <a:r>
              <a:rPr lang="ru-RU" sz="2800" b="1" i="1" dirty="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   1-орунду №46 </a:t>
            </a:r>
            <a:r>
              <a:rPr lang="ru-RU" sz="2800" b="1" i="1" dirty="0" err="1" smtClean="0">
                <a:latin typeface="Times New Roman" pitchFamily="18" charset="0"/>
                <a:cs typeface="Times New Roman" pitchFamily="18" charset="0"/>
              </a:rPr>
              <a:t>орто</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мектебинин</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балдар</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арасында</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түзүлгөн</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мектеп</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лигасы</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ээлеп</a:t>
            </a:r>
            <a:r>
              <a:rPr lang="ru-RU" sz="2800" b="1" i="1" dirty="0" smtClean="0">
                <a:latin typeface="Times New Roman" pitchFamily="18" charset="0"/>
                <a:cs typeface="Times New Roman" pitchFamily="18" charset="0"/>
              </a:rPr>
              <a:t>, кубок, медаль  </a:t>
            </a:r>
            <a:r>
              <a:rPr lang="ru-RU" sz="2800" b="1" i="1" dirty="0" err="1">
                <a:latin typeface="Times New Roman" pitchFamily="18" charset="0"/>
                <a:cs typeface="Times New Roman" pitchFamily="18" charset="0"/>
              </a:rPr>
              <a:t>жана</a:t>
            </a:r>
            <a:r>
              <a:rPr lang="ru-RU" sz="2800" b="1" i="1" dirty="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 диплом  </a:t>
            </a:r>
            <a:r>
              <a:rPr lang="ru-RU" sz="2800" b="1" i="1" dirty="0" err="1">
                <a:latin typeface="Times New Roman" pitchFamily="18" charset="0"/>
                <a:cs typeface="Times New Roman" pitchFamily="18" charset="0"/>
              </a:rPr>
              <a:t>менен</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сыйланышты</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Мектеп</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лигасы</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шаарда</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өтүлүүчү</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воллейбол</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оюнуна</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жолдомо</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алышты</a:t>
            </a:r>
            <a:r>
              <a:rPr lang="ru-RU" sz="2800" b="1" i="1" dirty="0" smtClean="0">
                <a:latin typeface="Times New Roman" pitchFamily="18" charset="0"/>
                <a:cs typeface="Times New Roman" pitchFamily="18" charset="0"/>
              </a:rPr>
              <a:t>. Ал </a:t>
            </a:r>
            <a:r>
              <a:rPr lang="ru-RU" sz="2800" b="1" i="1" dirty="0" err="1" smtClean="0">
                <a:latin typeface="Times New Roman" pitchFamily="18" charset="0"/>
                <a:cs typeface="Times New Roman" pitchFamily="18" charset="0"/>
              </a:rPr>
              <a:t>эми</a:t>
            </a:r>
            <a:r>
              <a:rPr lang="ru-RU" sz="2800" b="1" i="1" dirty="0" smtClean="0">
                <a:latin typeface="Times New Roman" pitchFamily="18" charset="0"/>
                <a:cs typeface="Times New Roman" pitchFamily="18" charset="0"/>
              </a:rPr>
              <a:t>  4-орунга </a:t>
            </a:r>
            <a:r>
              <a:rPr lang="ru-RU" sz="2800" b="1" i="1" dirty="0" err="1" smtClean="0">
                <a:latin typeface="Times New Roman" pitchFamily="18" charset="0"/>
                <a:cs typeface="Times New Roman" pitchFamily="18" charset="0"/>
              </a:rPr>
              <a:t>кыздар</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арсында</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түзүлгөн</a:t>
            </a:r>
            <a:r>
              <a:rPr lang="ru-RU" sz="2800" b="1" i="1" dirty="0" smtClean="0">
                <a:latin typeface="Times New Roman" pitchFamily="18" charset="0"/>
                <a:cs typeface="Times New Roman" pitchFamily="18" charset="0"/>
              </a:rPr>
              <a:t>     команда </a:t>
            </a:r>
            <a:r>
              <a:rPr lang="ru-RU" sz="2800" b="1" i="1" dirty="0" err="1" smtClean="0">
                <a:latin typeface="Times New Roman" pitchFamily="18" charset="0"/>
                <a:cs typeface="Times New Roman" pitchFamily="18" charset="0"/>
              </a:rPr>
              <a:t>татыктуу</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болушуп</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кызыктуу</a:t>
            </a:r>
            <a:r>
              <a:rPr lang="ru-RU" sz="2800" b="1" i="1" dirty="0" smtClean="0">
                <a:latin typeface="Times New Roman" pitchFamily="18" charset="0"/>
                <a:cs typeface="Times New Roman" pitchFamily="18" charset="0"/>
              </a:rPr>
              <a:t> </a:t>
            </a:r>
            <a:r>
              <a:rPr lang="ru-RU" sz="2800" b="1" i="1" dirty="0" err="1">
                <a:latin typeface="Times New Roman" pitchFamily="18" charset="0"/>
                <a:cs typeface="Times New Roman" pitchFamily="18" charset="0"/>
              </a:rPr>
              <a:t>оюн</a:t>
            </a:r>
            <a:r>
              <a:rPr lang="ru-RU" sz="2800" b="1" i="1" dirty="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көргөзүштү</a:t>
            </a:r>
            <a:r>
              <a:rPr lang="ru-RU" sz="2800" b="1" i="1" dirty="0" smtClean="0">
                <a:latin typeface="Times New Roman" pitchFamily="18" charset="0"/>
                <a:cs typeface="Times New Roman" pitchFamily="18" charset="0"/>
              </a:rPr>
              <a:t>.</a:t>
            </a:r>
            <a:r>
              <a:rPr lang="ru-RU" sz="2800" b="1" i="1" dirty="0">
                <a:latin typeface="Times New Roman" pitchFamily="18" charset="0"/>
                <a:cs typeface="Times New Roman" pitchFamily="18" charset="0"/>
              </a:rPr>
              <a:t/>
            </a:r>
            <a:br>
              <a:rPr lang="ru-RU" sz="2800" b="1" i="1" dirty="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915651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9730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458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79512" y="1196752"/>
            <a:ext cx="8856984" cy="5040559"/>
          </a:xfrm>
        </p:spPr>
        <p:txBody>
          <a:bodyPr>
            <a:noAutofit/>
          </a:bodyPr>
          <a:lstStyle/>
          <a:p>
            <a:pPr marL="0" indent="0">
              <a:buNone/>
            </a:pPr>
            <a:r>
              <a:rPr lang="ky-KG" dirty="0" smtClean="0">
                <a:solidFill>
                  <a:schemeClr val="tx1"/>
                </a:solidFill>
                <a:latin typeface="Times New Roman" pitchFamily="18" charset="0"/>
                <a:cs typeface="Times New Roman" pitchFamily="18" charset="0"/>
              </a:rPr>
              <a:t>	</a:t>
            </a:r>
          </a:p>
          <a:p>
            <a:pPr marL="0" indent="0">
              <a:buNone/>
            </a:pPr>
            <a:endParaRPr lang="ky-KG" sz="2000" dirty="0">
              <a:solidFill>
                <a:schemeClr val="tx1"/>
              </a:solidFill>
              <a:latin typeface="Times New Roman" pitchFamily="18" charset="0"/>
              <a:cs typeface="Times New Roman" pitchFamily="18" charset="0"/>
            </a:endParaRPr>
          </a:p>
          <a:p>
            <a:pPr marL="0" indent="0">
              <a:buNone/>
            </a:pPr>
            <a:r>
              <a:rPr lang="ky-KG" sz="2000" dirty="0" smtClean="0">
                <a:solidFill>
                  <a:schemeClr val="tx1"/>
                </a:solidFill>
                <a:latin typeface="Times New Roman" pitchFamily="18" charset="0"/>
                <a:cs typeface="Times New Roman" pitchFamily="18" charset="0"/>
              </a:rPr>
              <a:t>	Бүгүн </a:t>
            </a:r>
            <a:r>
              <a:rPr lang="ky-KG" sz="2000" dirty="0">
                <a:solidFill>
                  <a:schemeClr val="tx1"/>
                </a:solidFill>
                <a:latin typeface="Times New Roman" pitchFamily="18" charset="0"/>
                <a:cs typeface="Times New Roman" pitchFamily="18" charset="0"/>
              </a:rPr>
              <a:t>5-март күнү №46  орто мектебинде  Свердлов райондук  №20  аймактык территориалдык башкармалыгы менен биргеликте жылдагыдан да шаңдуу, жандуу уюштурулган “Ак калпак күнү” белгиленди. Быйылкы жылдын өзгөчөлүгү майрамдын урматына окуучулар өзүлөрүнүн чакан коцерттик номерлерин тартуулашты. </a:t>
            </a:r>
            <a:endParaRPr lang="ru-RU" sz="2000" dirty="0">
              <a:solidFill>
                <a:schemeClr val="tx1"/>
              </a:solidFill>
              <a:latin typeface="Times New Roman" pitchFamily="18" charset="0"/>
              <a:cs typeface="Times New Roman" pitchFamily="18" charset="0"/>
            </a:endParaRPr>
          </a:p>
          <a:p>
            <a:pPr marL="0" indent="0">
              <a:buNone/>
            </a:pPr>
            <a:r>
              <a:rPr lang="ky-KG" sz="2000" dirty="0" smtClean="0">
                <a:solidFill>
                  <a:schemeClr val="tx1"/>
                </a:solidFill>
                <a:latin typeface="Times New Roman" pitchFamily="18" charset="0"/>
                <a:cs typeface="Times New Roman" pitchFamily="18" charset="0"/>
              </a:rPr>
              <a:t>	Ал </a:t>
            </a:r>
            <a:r>
              <a:rPr lang="ky-KG" sz="2000" dirty="0">
                <a:solidFill>
                  <a:schemeClr val="tx1"/>
                </a:solidFill>
                <a:latin typeface="Times New Roman" pitchFamily="18" charset="0"/>
                <a:cs typeface="Times New Roman" pitchFamily="18" charset="0"/>
              </a:rPr>
              <a:t>эми кыргыз элинин кылымдан-кылымга сакталып, мурас катары калган улуттук баш кийимин аздектөө, кыргыз элинин баалуулугу катары балоо максатында демилге көтөргөн режиссер Рысбек Жабиров, Свердлов райондук   №20  аймактык территориалдык башкармалыгынын башчысы Сагынбек уулу Нурбек  конокто  болду</a:t>
            </a:r>
            <a:r>
              <a:rPr lang="ky-KG" sz="2000" dirty="0" smtClean="0">
                <a:solidFill>
                  <a:schemeClr val="tx1"/>
                </a:solidFill>
                <a:latin typeface="Times New Roman" pitchFamily="18" charset="0"/>
                <a:cs typeface="Times New Roman" pitchFamily="18" charset="0"/>
              </a:rPr>
              <a:t>.</a:t>
            </a:r>
          </a:p>
          <a:p>
            <a:pPr marL="0" indent="0">
              <a:buNone/>
            </a:pPr>
            <a:r>
              <a:rPr lang="ky-KG" sz="2000" dirty="0">
                <a:solidFill>
                  <a:schemeClr val="tx1"/>
                </a:solidFill>
                <a:latin typeface="Times New Roman" pitchFamily="18" charset="0"/>
                <a:cs typeface="Times New Roman" pitchFamily="18" charset="0"/>
              </a:rPr>
              <a:t>Кыргыз элинин ак калпагын  баалуулук катары балоо максатында демилге көтөргөн Рысбек Жабиров №46 орто мектебиндеги  спорт, билим, көркөм окуу жаатында  райондо эле эмес шаарда, республикада татыктуу орунга ээ болгон окуучуларга өзүнүн белекке алып келген ак калпактарын тапшырды.</a:t>
            </a:r>
            <a:endParaRPr lang="ru-RU" sz="2000" dirty="0">
              <a:solidFill>
                <a:schemeClr val="tx1"/>
              </a:solidFill>
              <a:latin typeface="Times New Roman" pitchFamily="18" charset="0"/>
              <a:cs typeface="Times New Roman" pitchFamily="18" charset="0"/>
            </a:endParaRPr>
          </a:p>
          <a:p>
            <a:pPr marL="0" indent="0">
              <a:buNone/>
            </a:pPr>
            <a:r>
              <a:rPr lang="ky-KG" sz="2000" dirty="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a:p>
            <a:pPr marL="0" indent="0">
              <a:buNone/>
            </a:pPr>
            <a:endParaRPr lang="ru-RU" sz="2000" dirty="0">
              <a:solidFill>
                <a:schemeClr val="tx1"/>
              </a:solidFill>
              <a:latin typeface="Times New Roman" pitchFamily="18" charset="0"/>
              <a:cs typeface="Times New Roman" pitchFamily="18" charset="0"/>
            </a:endParaRPr>
          </a:p>
        </p:txBody>
      </p:sp>
      <p:sp>
        <p:nvSpPr>
          <p:cNvPr id="6" name="Заголовок 1"/>
          <p:cNvSpPr>
            <a:spLocks noGrp="1"/>
          </p:cNvSpPr>
          <p:nvPr>
            <p:ph type="title"/>
          </p:nvPr>
        </p:nvSpPr>
        <p:spPr>
          <a:xfrm>
            <a:off x="251520" y="0"/>
            <a:ext cx="8496944" cy="1152128"/>
          </a:xfrm>
        </p:spPr>
        <p:txBody>
          <a:bodyPr/>
          <a:lstStyle/>
          <a:p>
            <a:pPr algn="ctr"/>
            <a:r>
              <a:rPr lang="ru-RU" dirty="0"/>
              <a:t/>
            </a:r>
            <a:br>
              <a:rPr lang="ru-RU" dirty="0"/>
            </a:br>
            <a:r>
              <a:rPr lang="ky-KG" sz="4400" b="1" dirty="0"/>
              <a:t>“Ак калпак күнү”</a:t>
            </a:r>
            <a:endParaRPr lang="ru-RU" b="1" dirty="0"/>
          </a:p>
        </p:txBody>
      </p:sp>
    </p:spTree>
    <p:extLst>
      <p:ext uri="{BB962C8B-B14F-4D97-AF65-F5344CB8AC3E}">
        <p14:creationId xmlns:p14="http://schemas.microsoft.com/office/powerpoint/2010/main" val="1325992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766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15607" y="20960"/>
            <a:ext cx="9128393" cy="6837040"/>
          </a:xfrm>
          <a:prstGeom prst="rect">
            <a:avLst/>
          </a:prstGeom>
        </p:spPr>
      </p:pic>
    </p:spTree>
    <p:extLst>
      <p:ext uri="{BB962C8B-B14F-4D97-AF65-F5344CB8AC3E}">
        <p14:creationId xmlns:p14="http://schemas.microsoft.com/office/powerpoint/2010/main" val="2794226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15316" y="6224"/>
            <a:ext cx="9128684" cy="6851776"/>
          </a:xfrm>
          <a:prstGeom prst="rect">
            <a:avLst/>
          </a:prstGeom>
        </p:spPr>
      </p:pic>
    </p:spTree>
    <p:extLst>
      <p:ext uri="{BB962C8B-B14F-4D97-AF65-F5344CB8AC3E}">
        <p14:creationId xmlns:p14="http://schemas.microsoft.com/office/powerpoint/2010/main" val="172402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13864" y="6224"/>
            <a:ext cx="9130136" cy="6851776"/>
          </a:xfrm>
          <a:prstGeom prst="rect">
            <a:avLst/>
          </a:prstGeom>
        </p:spPr>
      </p:pic>
    </p:spTree>
    <p:extLst>
      <p:ext uri="{BB962C8B-B14F-4D97-AF65-F5344CB8AC3E}">
        <p14:creationId xmlns:p14="http://schemas.microsoft.com/office/powerpoint/2010/main" val="2821786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8456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8555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412776"/>
          </a:xfrm>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ru-RU" b="1" cap="all" dirty="0" smtClean="0"/>
              <a:t/>
            </a:r>
            <a:br>
              <a:rPr lang="ru-RU" b="1" cap="all" dirty="0" smtClean="0"/>
            </a:br>
            <a:r>
              <a:rPr lang="ru-RU" sz="3600" b="1" cap="all" dirty="0" err="1" smtClean="0">
                <a:solidFill>
                  <a:schemeClr val="tx1"/>
                </a:solidFill>
                <a:latin typeface="Times New Roman" pitchFamily="18" charset="0"/>
                <a:cs typeface="Times New Roman" pitchFamily="18" charset="0"/>
              </a:rPr>
              <a:t>Чынгыз</a:t>
            </a:r>
            <a:r>
              <a:rPr lang="ru-RU" sz="3600" b="1" cap="all" dirty="0" smtClean="0">
                <a:solidFill>
                  <a:schemeClr val="tx1"/>
                </a:solidFill>
                <a:latin typeface="Times New Roman" pitchFamily="18" charset="0"/>
                <a:cs typeface="Times New Roman" pitchFamily="18" charset="0"/>
              </a:rPr>
              <a:t>  </a:t>
            </a:r>
            <a:r>
              <a:rPr lang="ru-RU" sz="3600" b="1" cap="all" dirty="0">
                <a:solidFill>
                  <a:schemeClr val="tx1"/>
                </a:solidFill>
                <a:latin typeface="Times New Roman" pitchFamily="18" charset="0"/>
                <a:cs typeface="Times New Roman" pitchFamily="18" charset="0"/>
              </a:rPr>
              <a:t>АЙТМАТОВДУН 90 </a:t>
            </a:r>
            <a:r>
              <a:rPr lang="ru-RU" sz="3600" b="1" cap="all" dirty="0" smtClean="0">
                <a:solidFill>
                  <a:schemeClr val="tx1"/>
                </a:solidFill>
                <a:latin typeface="Times New Roman" pitchFamily="18" charset="0"/>
                <a:cs typeface="Times New Roman" pitchFamily="18" charset="0"/>
              </a:rPr>
              <a:t>ЖЫЛДЫГЫ</a:t>
            </a:r>
            <a:r>
              <a:rPr lang="ru-RU" b="1" cap="all" dirty="0"/>
              <a:t/>
            </a:r>
            <a:br>
              <a:rPr lang="ru-RU" b="1" cap="all" dirty="0"/>
            </a:br>
            <a:endParaRPr lang="ru-RU" dirty="0"/>
          </a:p>
        </p:txBody>
      </p:sp>
      <p:sp>
        <p:nvSpPr>
          <p:cNvPr id="3" name="Объект 2"/>
          <p:cNvSpPr>
            <a:spLocks noGrp="1"/>
          </p:cNvSpPr>
          <p:nvPr>
            <p:ph idx="1"/>
          </p:nvPr>
        </p:nvSpPr>
        <p:spPr>
          <a:xfrm>
            <a:off x="179512" y="1556792"/>
            <a:ext cx="8784976" cy="5040560"/>
          </a:xfrm>
        </p:spPr>
        <p:style>
          <a:lnRef idx="0">
            <a:schemeClr val="accent4"/>
          </a:lnRef>
          <a:fillRef idx="3">
            <a:schemeClr val="accent4"/>
          </a:fillRef>
          <a:effectRef idx="3">
            <a:schemeClr val="accent4"/>
          </a:effectRef>
          <a:fontRef idx="minor">
            <a:schemeClr val="lt1"/>
          </a:fontRef>
        </p:style>
        <p:txBody>
          <a:bodyPr>
            <a:noAutofit/>
          </a:bodyPr>
          <a:lstStyle/>
          <a:p>
            <a:pPr marL="0" indent="0">
              <a:buNone/>
            </a:pPr>
            <a:r>
              <a:rPr lang="ru-RU" sz="20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26 </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октябрда</a:t>
            </a:r>
            <a:r>
              <a:rPr lang="ru-RU" sz="2400" b="1" dirty="0">
                <a:solidFill>
                  <a:schemeClr val="tx1"/>
                </a:solidFill>
                <a:latin typeface="Times New Roman" pitchFamily="18" charset="0"/>
                <a:cs typeface="Times New Roman" pitchFamily="18" charset="0"/>
              </a:rPr>
              <a:t> Б. </a:t>
            </a:r>
            <a:r>
              <a:rPr lang="ru-RU" sz="2400" b="1" dirty="0" err="1">
                <a:solidFill>
                  <a:schemeClr val="tx1"/>
                </a:solidFill>
                <a:latin typeface="Times New Roman" pitchFamily="18" charset="0"/>
                <a:cs typeface="Times New Roman" pitchFamily="18" charset="0"/>
              </a:rPr>
              <a:t>Кыдыкеева</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атындагы</a:t>
            </a:r>
            <a:r>
              <a:rPr lang="ru-RU" sz="2400" b="1" dirty="0">
                <a:solidFill>
                  <a:schemeClr val="tx1"/>
                </a:solidFill>
                <a:latin typeface="Times New Roman" pitchFamily="18" charset="0"/>
                <a:cs typeface="Times New Roman" pitchFamily="18" charset="0"/>
              </a:rPr>
              <a:t> ЖКТ </a:t>
            </a:r>
            <a:r>
              <a:rPr lang="ru-RU" sz="2400" b="1" dirty="0" err="1">
                <a:solidFill>
                  <a:schemeClr val="tx1"/>
                </a:solidFill>
                <a:latin typeface="Times New Roman" pitchFamily="18" charset="0"/>
                <a:cs typeface="Times New Roman" pitchFamily="18" charset="0"/>
              </a:rPr>
              <a:t>театрында</a:t>
            </a:r>
            <a:r>
              <a:rPr lang="ru-RU" sz="2400" b="1" dirty="0">
                <a:solidFill>
                  <a:schemeClr val="tx1"/>
                </a:solidFill>
                <a:latin typeface="Times New Roman" pitchFamily="18" charset="0"/>
                <a:cs typeface="Times New Roman" pitchFamily="18" charset="0"/>
              </a:rPr>
              <a:t> №20 МАБ </a:t>
            </a:r>
            <a:r>
              <a:rPr lang="ru-RU" sz="2400" b="1" dirty="0" err="1" smtClean="0">
                <a:solidFill>
                  <a:schemeClr val="tx1"/>
                </a:solidFill>
                <a:latin typeface="Times New Roman" pitchFamily="18" charset="0"/>
                <a:cs typeface="Times New Roman" pitchFamily="18" charset="0"/>
              </a:rPr>
              <a:t>тарабынан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Чынгыз</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Айтматовдун</a:t>
            </a:r>
            <a:r>
              <a:rPr lang="ru-RU" sz="2400" b="1" dirty="0" smtClean="0">
                <a:solidFill>
                  <a:schemeClr val="tx1"/>
                </a:solidFill>
                <a:latin typeface="Times New Roman" pitchFamily="18" charset="0"/>
                <a:cs typeface="Times New Roman" pitchFamily="18" charset="0"/>
              </a:rPr>
              <a:t> 90 </a:t>
            </a:r>
            <a:r>
              <a:rPr lang="ru-RU" sz="2400" b="1" dirty="0" err="1" smtClean="0">
                <a:solidFill>
                  <a:schemeClr val="tx1"/>
                </a:solidFill>
                <a:latin typeface="Times New Roman" pitchFamily="18" charset="0"/>
                <a:cs typeface="Times New Roman" pitchFamily="18" charset="0"/>
              </a:rPr>
              <a:t>жылдыгына</a:t>
            </a:r>
            <a:r>
              <a:rPr lang="ru-RU" sz="2400" b="1" dirty="0" smtClean="0">
                <a:solidFill>
                  <a:schemeClr val="tx1"/>
                </a:solidFill>
                <a:latin typeface="Times New Roman" pitchFamily="18" charset="0"/>
                <a:cs typeface="Times New Roman" pitchFamily="18" charset="0"/>
              </a:rPr>
              <a:t> карата  </a:t>
            </a:r>
            <a:r>
              <a:rPr lang="ru-RU" sz="2400" b="1" dirty="0" err="1">
                <a:solidFill>
                  <a:schemeClr val="tx1"/>
                </a:solidFill>
                <a:latin typeface="Times New Roman" pitchFamily="18" charset="0"/>
                <a:cs typeface="Times New Roman" pitchFamily="18" charset="0"/>
              </a:rPr>
              <a:t>уюштурулган</a:t>
            </a:r>
            <a:r>
              <a:rPr lang="ru-RU" sz="2400" b="1" dirty="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сынак</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өткөрүлдү</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Сынакка</a:t>
            </a:r>
            <a:r>
              <a:rPr lang="ru-RU" sz="2400" b="1" dirty="0" smtClean="0">
                <a:solidFill>
                  <a:schemeClr val="tx1"/>
                </a:solidFill>
                <a:latin typeface="Times New Roman" pitchFamily="18" charset="0"/>
                <a:cs typeface="Times New Roman" pitchFamily="18" charset="0"/>
              </a:rPr>
              <a:t>  №46 </a:t>
            </a:r>
            <a:r>
              <a:rPr lang="ru-RU" sz="2400" b="1" dirty="0" err="1" smtClean="0">
                <a:solidFill>
                  <a:schemeClr val="tx1"/>
                </a:solidFill>
                <a:latin typeface="Times New Roman" pitchFamily="18" charset="0"/>
                <a:cs typeface="Times New Roman" pitchFamily="18" charset="0"/>
              </a:rPr>
              <a:t>орто</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мектебинин</a:t>
            </a:r>
            <a:r>
              <a:rPr lang="ru-RU" sz="2400" b="1" dirty="0" smtClean="0">
                <a:solidFill>
                  <a:schemeClr val="tx1"/>
                </a:solidFill>
                <a:latin typeface="Times New Roman" pitchFamily="18" charset="0"/>
                <a:cs typeface="Times New Roman" pitchFamily="18" charset="0"/>
              </a:rPr>
              <a:t>  9,10,11-классынын </a:t>
            </a:r>
            <a:r>
              <a:rPr lang="ru-RU" sz="2400" b="1" dirty="0" err="1" smtClean="0">
                <a:solidFill>
                  <a:schemeClr val="tx1"/>
                </a:solidFill>
                <a:latin typeface="Times New Roman" pitchFamily="18" charset="0"/>
                <a:cs typeface="Times New Roman" pitchFamily="18" charset="0"/>
              </a:rPr>
              <a:t>окуучулары</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катышышты</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Сынакта</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окуучлар</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Чынгыз</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Айтматовдун</a:t>
            </a:r>
            <a:r>
              <a:rPr lang="ru-RU" sz="2400" b="1" dirty="0" smtClean="0">
                <a:solidFill>
                  <a:schemeClr val="tx1"/>
                </a:solidFill>
                <a:latin typeface="Times New Roman" pitchFamily="18" charset="0"/>
                <a:cs typeface="Times New Roman" pitchFamily="18" charset="0"/>
              </a:rPr>
              <a:t> «Ак </a:t>
            </a:r>
            <a:r>
              <a:rPr lang="ru-RU" sz="2400" b="1" dirty="0" err="1" smtClean="0">
                <a:solidFill>
                  <a:schemeClr val="tx1"/>
                </a:solidFill>
                <a:latin typeface="Times New Roman" pitchFamily="18" charset="0"/>
                <a:cs typeface="Times New Roman" pitchFamily="18" charset="0"/>
              </a:rPr>
              <a:t>кеме</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повестинен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чакан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үзүндү</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аткарышып</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өзүлөрүнүн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кийизден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жасалган</a:t>
            </a:r>
            <a:r>
              <a:rPr lang="ru-RU" sz="2400" b="1" dirty="0" smtClean="0">
                <a:solidFill>
                  <a:schemeClr val="tx1"/>
                </a:solidFill>
                <a:latin typeface="Times New Roman" pitchFamily="18" charset="0"/>
                <a:cs typeface="Times New Roman" pitchFamily="18" charset="0"/>
              </a:rPr>
              <a:t> кол </a:t>
            </a:r>
            <a:r>
              <a:rPr lang="ru-RU" sz="2400" b="1" dirty="0" err="1" smtClean="0">
                <a:solidFill>
                  <a:schemeClr val="tx1"/>
                </a:solidFill>
                <a:latin typeface="Times New Roman" pitchFamily="18" charset="0"/>
                <a:cs typeface="Times New Roman" pitchFamily="18" charset="0"/>
              </a:rPr>
              <a:t>эмгектерин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көрсөтүшүп</a:t>
            </a:r>
            <a:r>
              <a:rPr lang="ru-RU" sz="2400" b="1" dirty="0" smtClean="0">
                <a:solidFill>
                  <a:schemeClr val="tx1"/>
                </a:solidFill>
                <a:latin typeface="Times New Roman" pitchFamily="18" charset="0"/>
                <a:cs typeface="Times New Roman" pitchFamily="18" charset="0"/>
              </a:rPr>
              <a:t>,  район </a:t>
            </a:r>
            <a:r>
              <a:rPr lang="ru-RU" sz="2400" b="1" dirty="0" err="1" smtClean="0">
                <a:solidFill>
                  <a:schemeClr val="tx1"/>
                </a:solidFill>
                <a:latin typeface="Times New Roman" pitchFamily="18" charset="0"/>
                <a:cs typeface="Times New Roman" pitchFamily="18" charset="0"/>
              </a:rPr>
              <a:t>ичинде</a:t>
            </a:r>
            <a:r>
              <a:rPr lang="ru-RU" sz="2400" b="1" dirty="0" smtClean="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6 </a:t>
            </a:r>
            <a:r>
              <a:rPr lang="ru-RU" sz="2400" b="1" dirty="0" err="1">
                <a:solidFill>
                  <a:schemeClr val="tx1"/>
                </a:solidFill>
                <a:latin typeface="Times New Roman" pitchFamily="18" charset="0"/>
                <a:cs typeface="Times New Roman" pitchFamily="18" charset="0"/>
              </a:rPr>
              <a:t>мектептин</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арасында</a:t>
            </a:r>
            <a:r>
              <a:rPr lang="ru-RU" sz="2400" b="1" dirty="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байгелүү</a:t>
            </a:r>
            <a:r>
              <a:rPr lang="ru-RU"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I </a:t>
            </a:r>
            <a:r>
              <a:rPr lang="ru-RU" sz="2400" b="1" dirty="0" err="1">
                <a:solidFill>
                  <a:schemeClr val="tx1"/>
                </a:solidFill>
                <a:latin typeface="Times New Roman" pitchFamily="18" charset="0"/>
                <a:cs typeface="Times New Roman" pitchFamily="18" charset="0"/>
              </a:rPr>
              <a:t>орунга</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ээ</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болушту</a:t>
            </a:r>
            <a:r>
              <a:rPr lang="ru-RU" sz="2400" b="1" dirty="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Окуучуларды</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сынакка</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даярдаган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мугалимдер</a:t>
            </a:r>
            <a:r>
              <a:rPr lang="ru-RU" sz="2400" b="1" dirty="0" smtClean="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Каджибекова</a:t>
            </a:r>
            <a:r>
              <a:rPr lang="ru-RU" sz="2400" b="1" dirty="0">
                <a:solidFill>
                  <a:schemeClr val="tx1"/>
                </a:solidFill>
                <a:latin typeface="Times New Roman" pitchFamily="18" charset="0"/>
                <a:cs typeface="Times New Roman" pitchFamily="18" charset="0"/>
              </a:rPr>
              <a:t> Э.К, </a:t>
            </a:r>
            <a:r>
              <a:rPr lang="ru-RU" sz="2400" b="1" dirty="0" err="1">
                <a:solidFill>
                  <a:schemeClr val="tx1"/>
                </a:solidFill>
                <a:latin typeface="Times New Roman" pitchFamily="18" charset="0"/>
                <a:cs typeface="Times New Roman" pitchFamily="18" charset="0"/>
              </a:rPr>
              <a:t>Сыдыкова</a:t>
            </a:r>
            <a:r>
              <a:rPr lang="ru-RU" sz="2400" b="1" dirty="0">
                <a:solidFill>
                  <a:schemeClr val="tx1"/>
                </a:solidFill>
                <a:latin typeface="Times New Roman" pitchFamily="18" charset="0"/>
                <a:cs typeface="Times New Roman" pitchFamily="18" charset="0"/>
              </a:rPr>
              <a:t> Г.К, </a:t>
            </a:r>
            <a:r>
              <a:rPr lang="ru-RU" sz="2400" b="1" dirty="0" err="1">
                <a:solidFill>
                  <a:schemeClr val="tx1"/>
                </a:solidFill>
                <a:latin typeface="Times New Roman" pitchFamily="18" charset="0"/>
                <a:cs typeface="Times New Roman" pitchFamily="18" charset="0"/>
              </a:rPr>
              <a:t>Оморова</a:t>
            </a:r>
            <a:r>
              <a:rPr lang="ru-RU" sz="2400" b="1" dirty="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 С.,  </a:t>
            </a:r>
            <a:r>
              <a:rPr lang="ru-RU" sz="2400" b="1" dirty="0" err="1" smtClean="0">
                <a:solidFill>
                  <a:schemeClr val="tx1"/>
                </a:solidFill>
                <a:latin typeface="Times New Roman" pitchFamily="18" charset="0"/>
                <a:cs typeface="Times New Roman" pitchFamily="18" charset="0"/>
              </a:rPr>
              <a:t>Ботанова</a:t>
            </a:r>
            <a:r>
              <a:rPr lang="ru-RU" sz="2400" b="1" dirty="0" smtClean="0">
                <a:solidFill>
                  <a:schemeClr val="tx1"/>
                </a:solidFill>
                <a:latin typeface="Times New Roman" pitchFamily="18" charset="0"/>
                <a:cs typeface="Times New Roman" pitchFamily="18" charset="0"/>
              </a:rPr>
              <a:t> М.</a:t>
            </a:r>
            <a:endParaRPr lang="ru-RU"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35580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327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5681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07504" y="1556792"/>
            <a:ext cx="8928992" cy="4680519"/>
          </a:xfrm>
        </p:spPr>
        <p:txBody>
          <a:bodyPr>
            <a:noAutofit/>
          </a:bodyPr>
          <a:lstStyle/>
          <a:p>
            <a:pPr marL="0" indent="0">
              <a:buNone/>
            </a:pPr>
            <a:r>
              <a:rPr lang="kk-KZ" sz="2400" b="1" dirty="0" smtClean="0">
                <a:solidFill>
                  <a:schemeClr val="tx1"/>
                </a:solidFill>
                <a:latin typeface="Times New Roman" pitchFamily="18" charset="0"/>
                <a:cs typeface="Times New Roman" pitchFamily="18" charset="0"/>
              </a:rPr>
              <a:t>	2018-жылдын 14-декабрдан 31-декабрга чейин Бишкек шаарынын мэриясы тарабынан уюштурулган  Жаңы жылдык конкурс өткөрүлдү. Конкурстун шарты боюнча  окуучулар Жаңы жылдык :</a:t>
            </a:r>
          </a:p>
          <a:p>
            <a:pPr>
              <a:buFont typeface="Wingdings" pitchFamily="2" charset="2"/>
              <a:buChar char="v"/>
            </a:pPr>
            <a:r>
              <a:rPr lang="kk-KZ" sz="2400" b="1" dirty="0" smtClean="0">
                <a:solidFill>
                  <a:schemeClr val="tx1"/>
                </a:solidFill>
                <a:latin typeface="Times New Roman" pitchFamily="18" charset="0"/>
                <a:cs typeface="Times New Roman" pitchFamily="18" charset="0"/>
              </a:rPr>
              <a:t>Куттуктоо</a:t>
            </a:r>
          </a:p>
          <a:p>
            <a:pPr>
              <a:buFont typeface="Wingdings" pitchFamily="2" charset="2"/>
              <a:buChar char="v"/>
            </a:pPr>
            <a:r>
              <a:rPr lang="kk-KZ" sz="2400" b="1" dirty="0" smtClean="0">
                <a:solidFill>
                  <a:schemeClr val="tx1"/>
                </a:solidFill>
                <a:latin typeface="Times New Roman" pitchFamily="18" charset="0"/>
                <a:cs typeface="Times New Roman" pitchFamily="18" charset="0"/>
              </a:rPr>
              <a:t> </a:t>
            </a:r>
            <a:r>
              <a:rPr lang="kk-KZ" sz="2400" b="1" dirty="0">
                <a:solidFill>
                  <a:schemeClr val="tx1"/>
                </a:solidFill>
                <a:latin typeface="Times New Roman" pitchFamily="18" charset="0"/>
                <a:cs typeface="Times New Roman" pitchFamily="18" charset="0"/>
              </a:rPr>
              <a:t>С</a:t>
            </a:r>
            <a:r>
              <a:rPr lang="kk-KZ" sz="2400" b="1" dirty="0" smtClean="0">
                <a:solidFill>
                  <a:schemeClr val="tx1"/>
                </a:solidFill>
                <a:latin typeface="Times New Roman" pitchFamily="18" charset="0"/>
                <a:cs typeface="Times New Roman" pitchFamily="18" charset="0"/>
              </a:rPr>
              <a:t>елфи</a:t>
            </a:r>
          </a:p>
          <a:p>
            <a:pPr>
              <a:buFont typeface="Wingdings" pitchFamily="2" charset="2"/>
              <a:buChar char="v"/>
            </a:pPr>
            <a:r>
              <a:rPr lang="kk-KZ" sz="2400" b="1" dirty="0" smtClean="0">
                <a:solidFill>
                  <a:schemeClr val="tx1"/>
                </a:solidFill>
                <a:latin typeface="Times New Roman" pitchFamily="18" charset="0"/>
                <a:cs typeface="Times New Roman" pitchFamily="18" charset="0"/>
              </a:rPr>
              <a:t>Видеоролик </a:t>
            </a:r>
          </a:p>
          <a:p>
            <a:pPr marL="0" indent="0">
              <a:buNone/>
            </a:pPr>
            <a:r>
              <a:rPr lang="kk-KZ" sz="2400" b="1" dirty="0" smtClean="0">
                <a:solidFill>
                  <a:schemeClr val="tx1"/>
                </a:solidFill>
                <a:latin typeface="Times New Roman" pitchFamily="18" charset="0"/>
                <a:cs typeface="Times New Roman" pitchFamily="18" charset="0"/>
              </a:rPr>
              <a:t>	Бул конкурска  эң жакшы Жаңы жылдык  видеоролик тартышып,  9-б/к классынын окуучулары катышышты.</a:t>
            </a:r>
          </a:p>
          <a:p>
            <a:pPr marL="0" indent="0">
              <a:buNone/>
            </a:pPr>
            <a:endParaRPr lang="ru-RU" sz="2400" dirty="0"/>
          </a:p>
        </p:txBody>
      </p:sp>
      <p:sp>
        <p:nvSpPr>
          <p:cNvPr id="6" name="Заголовок 1"/>
          <p:cNvSpPr>
            <a:spLocks noGrp="1"/>
          </p:cNvSpPr>
          <p:nvPr>
            <p:ph type="title"/>
          </p:nvPr>
        </p:nvSpPr>
        <p:spPr>
          <a:xfrm>
            <a:off x="251520" y="0"/>
            <a:ext cx="8496944" cy="1340768"/>
          </a:xfrm>
        </p:spPr>
        <p:txBody>
          <a:bodyPr/>
          <a:lstStyle/>
          <a:p>
            <a:pPr algn="ctr"/>
            <a:r>
              <a:rPr lang="ru-RU" dirty="0"/>
              <a:t/>
            </a:r>
            <a:br>
              <a:rPr lang="ru-RU" dirty="0"/>
            </a:br>
            <a:r>
              <a:rPr lang="ru-RU" sz="4000" dirty="0" smtClean="0">
                <a:latin typeface="Times New Roman" pitchFamily="18" charset="0"/>
                <a:cs typeface="Times New Roman" pitchFamily="18" charset="0"/>
              </a:rPr>
              <a:t>«</a:t>
            </a:r>
            <a:r>
              <a:rPr lang="ru-RU" sz="4800" b="1" dirty="0" err="1" smtClean="0">
                <a:latin typeface="Times New Roman" pitchFamily="18" charset="0"/>
                <a:cs typeface="Times New Roman" pitchFamily="18" charset="0"/>
              </a:rPr>
              <a:t>Жаң</a:t>
            </a:r>
            <a:r>
              <a:rPr lang="ky-KG" sz="4800" b="1" dirty="0" smtClean="0">
                <a:latin typeface="Times New Roman" pitchFamily="18" charset="0"/>
                <a:cs typeface="Times New Roman" pitchFamily="18" charset="0"/>
              </a:rPr>
              <a:t>ы жылың менен сүйүктүү шаарым</a:t>
            </a:r>
            <a:r>
              <a:rPr lang="ru-RU" sz="4800" b="1" dirty="0" smtClean="0">
                <a:latin typeface="Times New Roman" pitchFamily="18" charset="0"/>
                <a:cs typeface="Times New Roman" pitchFamily="18" charset="0"/>
              </a:rPr>
              <a:t>!»</a:t>
            </a:r>
            <a:endParaRPr lang="ru-RU"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2513449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87016" y="1268760"/>
            <a:ext cx="8856984" cy="5112567"/>
          </a:xfrm>
        </p:spPr>
        <p:txBody>
          <a:bodyPr>
            <a:noAutofit/>
          </a:bodyPr>
          <a:lstStyle/>
          <a:p>
            <a:pPr marL="0" indent="0">
              <a:buNone/>
            </a:pPr>
            <a:r>
              <a:rPr lang="kk-KZ" sz="2400" b="1" dirty="0" smtClean="0">
                <a:solidFill>
                  <a:schemeClr val="tx1"/>
                </a:solidFill>
                <a:latin typeface="Times New Roman" pitchFamily="18" charset="0"/>
                <a:cs typeface="Times New Roman" pitchFamily="18" charset="0"/>
              </a:rPr>
              <a:t>	«Сыйкырдуу театр дүйнөсү»  билим берүү башкармалыгы тарабынан №28 мектебинде 8-январь күнү  мектеп театрларынын сынагы  өткөрүлдү.  Бул сынакка окутуу орус тилинде жүргүзүлгөн  </a:t>
            </a:r>
            <a:r>
              <a:rPr lang="kk-KZ" sz="2400" b="1" dirty="0">
                <a:solidFill>
                  <a:schemeClr val="tx1"/>
                </a:solidFill>
                <a:latin typeface="Times New Roman" pitchFamily="18" charset="0"/>
                <a:cs typeface="Times New Roman" pitchFamily="18" charset="0"/>
              </a:rPr>
              <a:t>9-10-класстын </a:t>
            </a:r>
            <a:r>
              <a:rPr lang="kk-KZ" sz="2400" b="1" dirty="0" smtClean="0">
                <a:solidFill>
                  <a:schemeClr val="tx1"/>
                </a:solidFill>
                <a:latin typeface="Times New Roman" pitchFamily="18" charset="0"/>
                <a:cs typeface="Times New Roman" pitchFamily="18" charset="0"/>
              </a:rPr>
              <a:t>окуучулары жана жетекчиси орус тили жана адабияты мугалими  Нагорнова Надежда Игнатевна  катышышкан. Окуучулар    орус элдик  «Морозка</a:t>
            </a:r>
            <a:r>
              <a:rPr lang="kk-KZ" sz="2400" b="1" dirty="0">
                <a:solidFill>
                  <a:schemeClr val="tx1"/>
                </a:solidFill>
                <a:latin typeface="Times New Roman" pitchFamily="18" charset="0"/>
                <a:cs typeface="Times New Roman" pitchFamily="18" charset="0"/>
              </a:rPr>
              <a:t>» </a:t>
            </a:r>
            <a:r>
              <a:rPr lang="kk-KZ" sz="2400" b="1" dirty="0" smtClean="0">
                <a:solidFill>
                  <a:schemeClr val="tx1"/>
                </a:solidFill>
                <a:latin typeface="Times New Roman" pitchFamily="18" charset="0"/>
                <a:cs typeface="Times New Roman" pitchFamily="18" charset="0"/>
              </a:rPr>
              <a:t>аттуу  жомоктон  үзүндү коюшуп,  өзүлөрүнүн актердук чеберчилигин, сүйлөө маданиятын көрсөтө алышкан. Сынакка 20га  жакын мектептин театр жамааттары катышкан. Окуучулардын эмгектерин көрүнүктүү  театр ишмерлери баалашкан.  Сынак 3 жылдан бери өткөрүлүп келет.   Жыйынтыгында окуучулар  байгелүү орунга ээ болушуп ,  2019-жылдын  1-июнунда   Т. Абдумомунов атындагы кыргыз улуттук  академиялык драма  театрынын сахнасында жалпы элге көрсөтүлө турган иш чарага жолдомо алышты.</a:t>
            </a:r>
            <a:endParaRPr lang="ru-RU" sz="2400" dirty="0"/>
          </a:p>
        </p:txBody>
      </p:sp>
      <p:sp>
        <p:nvSpPr>
          <p:cNvPr id="6" name="Заголовок 1"/>
          <p:cNvSpPr>
            <a:spLocks noGrp="1"/>
          </p:cNvSpPr>
          <p:nvPr>
            <p:ph type="title"/>
          </p:nvPr>
        </p:nvSpPr>
        <p:spPr>
          <a:xfrm>
            <a:off x="179512" y="-459432"/>
            <a:ext cx="8496944" cy="1340768"/>
          </a:xfrm>
        </p:spPr>
        <p:txBody>
          <a:bodyPr/>
          <a:lstStyle/>
          <a:p>
            <a:pPr algn="ctr"/>
            <a:r>
              <a:rPr lang="ru-RU" dirty="0"/>
              <a:t/>
            </a:r>
            <a:br>
              <a:rPr lang="ru-RU" dirty="0"/>
            </a:br>
            <a:r>
              <a:rPr lang="ru-RU" sz="4000" b="1" dirty="0" smtClean="0">
                <a:solidFill>
                  <a:schemeClr val="tx1"/>
                </a:solidFill>
                <a:latin typeface="Times New Roman" pitchFamily="18" charset="0"/>
                <a:cs typeface="Times New Roman" pitchFamily="18" charset="0"/>
              </a:rPr>
              <a:t>«</a:t>
            </a:r>
            <a:r>
              <a:rPr lang="ru-RU" sz="4000" b="1" dirty="0" err="1" smtClean="0">
                <a:solidFill>
                  <a:schemeClr val="tx1"/>
                </a:solidFill>
                <a:latin typeface="Times New Roman" pitchFamily="18" charset="0"/>
                <a:cs typeface="Times New Roman" pitchFamily="18" charset="0"/>
              </a:rPr>
              <a:t>Сыйкырдуу</a:t>
            </a:r>
            <a:r>
              <a:rPr lang="ru-RU" sz="4000" b="1" dirty="0" smtClean="0">
                <a:solidFill>
                  <a:schemeClr val="tx1"/>
                </a:solidFill>
                <a:latin typeface="Times New Roman" pitchFamily="18" charset="0"/>
                <a:cs typeface="Times New Roman" pitchFamily="18" charset="0"/>
              </a:rPr>
              <a:t> театр </a:t>
            </a:r>
            <a:r>
              <a:rPr lang="ru-RU" sz="4000" b="1" dirty="0" err="1" smtClean="0">
                <a:solidFill>
                  <a:schemeClr val="tx1"/>
                </a:solidFill>
                <a:latin typeface="Times New Roman" pitchFamily="18" charset="0"/>
                <a:cs typeface="Times New Roman" pitchFamily="18" charset="0"/>
              </a:rPr>
              <a:t>дүйнөсү</a:t>
            </a:r>
            <a:r>
              <a:rPr lang="ru-RU" sz="4800" b="1" dirty="0" smtClean="0">
                <a:solidFill>
                  <a:schemeClr val="tx1"/>
                </a:solidFill>
                <a:latin typeface="Times New Roman" pitchFamily="18" charset="0"/>
                <a:cs typeface="Times New Roman" pitchFamily="18" charset="0"/>
              </a:rPr>
              <a:t>»</a:t>
            </a:r>
            <a:endParaRPr lang="ru-RU" sz="4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06231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6729" b="31766"/>
          <a:stretch/>
        </p:blipFill>
        <p:spPr>
          <a:xfrm>
            <a:off x="0" y="0"/>
            <a:ext cx="9144000" cy="6858000"/>
          </a:xfrm>
          <a:prstGeom prst="rect">
            <a:avLst/>
          </a:prstGeom>
        </p:spPr>
      </p:pic>
    </p:spTree>
    <p:extLst>
      <p:ext uri="{BB962C8B-B14F-4D97-AF65-F5344CB8AC3E}">
        <p14:creationId xmlns:p14="http://schemas.microsoft.com/office/powerpoint/2010/main" val="919874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776864" cy="1368152"/>
          </a:xfrm>
        </p:spPr>
        <p:txBody>
          <a:bodyPr/>
          <a:lstStyle/>
          <a:p>
            <a:pPr algn="ctr"/>
            <a:r>
              <a:rPr lang="ru-RU" sz="4400" b="1" dirty="0" smtClean="0">
                <a:latin typeface="Times New Roman" pitchFamily="18" charset="0"/>
                <a:cs typeface="Times New Roman" pitchFamily="18" charset="0"/>
              </a:rPr>
              <a:t>«</a:t>
            </a:r>
            <a:r>
              <a:rPr lang="ru-RU" sz="4400" b="1" dirty="0" err="1" smtClean="0">
                <a:latin typeface="Times New Roman" pitchFamily="18" charset="0"/>
                <a:cs typeface="Times New Roman" pitchFamily="18" charset="0"/>
              </a:rPr>
              <a:t>Карек</a:t>
            </a:r>
            <a:r>
              <a:rPr lang="ru-RU" sz="4400" b="1" dirty="0" smtClean="0">
                <a:latin typeface="Times New Roman" pitchFamily="18" charset="0"/>
                <a:cs typeface="Times New Roman" pitchFamily="18" charset="0"/>
              </a:rPr>
              <a:t>» кино </a:t>
            </a:r>
            <a:r>
              <a:rPr lang="ru-RU" sz="4400" b="1" dirty="0" err="1" smtClean="0">
                <a:latin typeface="Times New Roman" pitchFamily="18" charset="0"/>
                <a:cs typeface="Times New Roman" pitchFamily="18" charset="0"/>
              </a:rPr>
              <a:t>фестивалы</a:t>
            </a:r>
            <a:endParaRPr lang="ru-RU" sz="4400" b="1" dirty="0">
              <a:latin typeface="Times New Roman" pitchFamily="18" charset="0"/>
              <a:cs typeface="Times New Roman" pitchFamily="18" charset="0"/>
            </a:endParaRPr>
          </a:p>
        </p:txBody>
      </p:sp>
      <p:sp>
        <p:nvSpPr>
          <p:cNvPr id="3" name="Объект 2"/>
          <p:cNvSpPr>
            <a:spLocks noGrp="1"/>
          </p:cNvSpPr>
          <p:nvPr>
            <p:ph idx="1"/>
          </p:nvPr>
        </p:nvSpPr>
        <p:spPr>
          <a:xfrm>
            <a:off x="179512" y="1628800"/>
            <a:ext cx="8640960" cy="4680520"/>
          </a:xfrm>
        </p:spPr>
        <p:txBody>
          <a:bodyPr>
            <a:noAutofit/>
          </a:bodyPr>
          <a:lstStyle/>
          <a:p>
            <a:pPr marL="0" indent="0">
              <a:buNone/>
            </a:pPr>
            <a:r>
              <a:rPr lang="ru-RU" sz="2800" b="1" dirty="0" smtClean="0">
                <a:latin typeface="Times New Roman" pitchFamily="18" charset="0"/>
                <a:cs typeface="Times New Roman" pitchFamily="18" charset="0"/>
              </a:rPr>
              <a:t> 	9-б </a:t>
            </a:r>
            <a:r>
              <a:rPr lang="ru-RU" sz="2800" b="1" dirty="0" err="1" smtClean="0">
                <a:latin typeface="Times New Roman" pitchFamily="18" charset="0"/>
                <a:cs typeface="Times New Roman" pitchFamily="18" charset="0"/>
              </a:rPr>
              <a:t>кыргыз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классынын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окуучулары</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Тагдыр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сыноосу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деген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кыска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метраждуу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корком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тасма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тартышып</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Республикалык</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III </a:t>
            </a:r>
            <a:r>
              <a:rPr lang="ky-KG" sz="2800" b="1" dirty="0" smtClean="0">
                <a:latin typeface="Times New Roman" pitchFamily="18" charset="0"/>
                <a:cs typeface="Times New Roman" pitchFamily="18" charset="0"/>
              </a:rPr>
              <a:t>«Карек» балдар сынагына катышып,  калыстар тобунун атайын сыйлыгынын ээси болушту. Ценаристери 9-б/к класс. Койгон режиссер жана монтажор 9-б/к классынын окуучусу Тыныбеков Кайрат жана Нурмаматов Турсунбек. Башкы каармандар Нурканбек уулу Адилет, Байышбек уулу Толонмырза.</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63435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036496" cy="6858000"/>
          </a:xfrm>
          <a:prstGeom prst="rect">
            <a:avLst/>
          </a:prstGeom>
        </p:spPr>
      </p:pic>
    </p:spTree>
    <p:extLst>
      <p:ext uri="{BB962C8B-B14F-4D97-AF65-F5344CB8AC3E}">
        <p14:creationId xmlns:p14="http://schemas.microsoft.com/office/powerpoint/2010/main" val="1565193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
            <a:ext cx="9144000" cy="6762750"/>
          </a:xfrm>
          <a:prstGeom prst="rect">
            <a:avLst/>
          </a:prstGeom>
        </p:spPr>
      </p:pic>
    </p:spTree>
    <p:extLst>
      <p:ext uri="{BB962C8B-B14F-4D97-AF65-F5344CB8AC3E}">
        <p14:creationId xmlns:p14="http://schemas.microsoft.com/office/powerpoint/2010/main" val="3130858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Tree>
    <p:extLst>
      <p:ext uri="{BB962C8B-B14F-4D97-AF65-F5344CB8AC3E}">
        <p14:creationId xmlns:p14="http://schemas.microsoft.com/office/powerpoint/2010/main" val="1965650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352928" cy="1368152"/>
          </a:xfrm>
        </p:spPr>
        <p:txBody>
          <a:bodyPr/>
          <a:lstStyle/>
          <a:p>
            <a:pPr algn="ctr"/>
            <a:r>
              <a:rPr lang="ky-KG" sz="3600" b="1" dirty="0" smtClean="0">
                <a:latin typeface="Times New Roman" pitchFamily="18" charset="0"/>
                <a:cs typeface="Times New Roman" pitchFamily="18" charset="0"/>
              </a:rPr>
              <a:t>«Жоокер ыры» сынагынын жеңичүүсү Мурзаева Адинаны куттуктайбыз!!!</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0" y="1628800"/>
            <a:ext cx="9144000" cy="4896544"/>
          </a:xfrm>
        </p:spPr>
        <p:txBody>
          <a:bodyPr>
            <a:noAutofit/>
          </a:bodyPr>
          <a:lstStyle/>
          <a:p>
            <a:pPr marL="0" indent="0">
              <a:buNone/>
            </a:pPr>
            <a:r>
              <a:rPr lang="ru-RU" sz="2400" dirty="0" smtClean="0">
                <a:latin typeface="Times New Roman" pitchFamily="18" charset="0"/>
                <a:cs typeface="Times New Roman" pitchFamily="18" charset="0"/>
              </a:rPr>
              <a:t>	2019-жылдын </a:t>
            </a:r>
            <a:r>
              <a:rPr lang="ru-RU" sz="2400" dirty="0">
                <a:latin typeface="Times New Roman" pitchFamily="18" charset="0"/>
                <a:cs typeface="Times New Roman" pitchFamily="18" charset="0"/>
              </a:rPr>
              <a:t>31-январь </a:t>
            </a:r>
            <a:r>
              <a:rPr lang="ru-RU" sz="2400" dirty="0" err="1">
                <a:latin typeface="Times New Roman" pitchFamily="18" charset="0"/>
                <a:cs typeface="Times New Roman" pitchFamily="18" charset="0"/>
              </a:rPr>
              <a:t>күнү</a:t>
            </a:r>
            <a:r>
              <a:rPr lang="ru-RU" sz="2400" dirty="0">
                <a:latin typeface="Times New Roman" pitchFamily="18" charset="0"/>
                <a:cs typeface="Times New Roman" pitchFamily="18" charset="0"/>
              </a:rPr>
              <a:t> Свердлов </a:t>
            </a:r>
            <a:r>
              <a:rPr lang="ru-RU" sz="2400" dirty="0" err="1">
                <a:latin typeface="Times New Roman" pitchFamily="18" charset="0"/>
                <a:cs typeface="Times New Roman" pitchFamily="18" charset="0"/>
              </a:rPr>
              <a:t>райондук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билим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берүү</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бөлүмү</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тарабынан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адеп-ахлактуулукка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ошондой</a:t>
            </a:r>
            <a:r>
              <a:rPr lang="ru-RU" sz="2400" dirty="0">
                <a:latin typeface="Times New Roman" pitchFamily="18" charset="0"/>
                <a:cs typeface="Times New Roman" pitchFamily="18" charset="0"/>
              </a:rPr>
              <a:t> эле аскер-</a:t>
            </a:r>
            <a:r>
              <a:rPr lang="ru-RU" sz="2400" dirty="0" err="1">
                <a:latin typeface="Times New Roman" pitchFamily="18" charset="0"/>
                <a:cs typeface="Times New Roman" pitchFamily="18" charset="0"/>
              </a:rPr>
              <a:t>атуулдукка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чакыруу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мекенди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сүйүүгө</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тарбиялоо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максатында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Жоокер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кароо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сынагы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болуп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өттү</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сынакка</a:t>
            </a:r>
            <a:r>
              <a:rPr lang="ru-RU" sz="2400" dirty="0">
                <a:latin typeface="Times New Roman" pitchFamily="18" charset="0"/>
                <a:cs typeface="Times New Roman" pitchFamily="18" charset="0"/>
              </a:rPr>
              <a:t>  11-Б </a:t>
            </a:r>
            <a:r>
              <a:rPr lang="ru-RU" sz="2400" dirty="0" err="1">
                <a:latin typeface="Times New Roman" pitchFamily="18" charset="0"/>
                <a:cs typeface="Times New Roman" pitchFamily="18" charset="0"/>
              </a:rPr>
              <a:t>классынын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окуучусу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Туктасин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кызы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Адина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Курманбек</a:t>
            </a:r>
            <a:r>
              <a:rPr lang="ru-RU" sz="2400" dirty="0">
                <a:latin typeface="Times New Roman" pitchFamily="18" charset="0"/>
                <a:cs typeface="Times New Roman" pitchFamily="18" charset="0"/>
              </a:rPr>
              <a:t>” , “Эр </a:t>
            </a:r>
            <a:r>
              <a:rPr lang="ru-RU" sz="2400" dirty="0" err="1">
                <a:latin typeface="Times New Roman" pitchFamily="18" charset="0"/>
                <a:cs typeface="Times New Roman" pitchFamily="18" charset="0"/>
              </a:rPr>
              <a:t>жигит</a:t>
            </a:r>
            <a:r>
              <a:rPr lang="ru-RU" sz="2400" dirty="0">
                <a:latin typeface="Times New Roman" pitchFamily="18" charset="0"/>
                <a:cs typeface="Times New Roman" pitchFamily="18" charset="0"/>
              </a:rPr>
              <a:t> эл </a:t>
            </a:r>
            <a:r>
              <a:rPr lang="ru-RU" sz="2400" dirty="0" err="1">
                <a:latin typeface="Times New Roman" pitchFamily="18" charset="0"/>
                <a:cs typeface="Times New Roman" pitchFamily="18" charset="0"/>
              </a:rPr>
              <a:t>четинде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атуулдук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патриоттук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ырларын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жандуу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аткарып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өзүнүн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көркөм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кудуретин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көрсөтүү</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мыктылардын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ичинен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суурулуп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чыгып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шаардык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мектептер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өтүлүүчү</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кароо-сынакка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жолдомо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a:t>
            </a:r>
            <a:r>
              <a:rPr lang="ru-RU" sz="2400" dirty="0" smtClean="0">
                <a:latin typeface="Times New Roman" pitchFamily="18" charset="0"/>
                <a:cs typeface="Times New Roman" pitchFamily="18" charset="0"/>
              </a:rPr>
              <a:t>.</a:t>
            </a:r>
          </a:p>
          <a:p>
            <a:pPr marL="0" indent="0">
              <a:buNone/>
            </a:pPr>
            <a:r>
              <a:rPr lang="ky-KG" sz="2400" dirty="0" smtClean="0">
                <a:latin typeface="Times New Roman" pitchFamily="18" charset="0"/>
                <a:cs typeface="Times New Roman" pitchFamily="18" charset="0"/>
              </a:rPr>
              <a:t>	2019-жылдын 24-апрель күнү Бишкек шаарында өткөрүлгөн «Жоокер ыры» сынагынын финалдык кечесинде Мурзаева Адина ардак грамота жана  баалуу белек «Планшет» ээси болду.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847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6" y="25025"/>
            <a:ext cx="9128684" cy="6974577"/>
          </a:xfrm>
          <a:prstGeom prst="rect">
            <a:avLst/>
          </a:prstGeom>
        </p:spPr>
      </p:pic>
    </p:spTree>
    <p:extLst>
      <p:ext uri="{BB962C8B-B14F-4D97-AF65-F5344CB8AC3E}">
        <p14:creationId xmlns:p14="http://schemas.microsoft.com/office/powerpoint/2010/main" val="217697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8614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4916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26"/>
            <a:ext cx="9144000" cy="6887925"/>
          </a:xfrm>
          <a:prstGeom prst="rect">
            <a:avLst/>
          </a:prstGeom>
        </p:spPr>
      </p:pic>
    </p:spTree>
    <p:extLst>
      <p:ext uri="{BB962C8B-B14F-4D97-AF65-F5344CB8AC3E}">
        <p14:creationId xmlns:p14="http://schemas.microsoft.com/office/powerpoint/2010/main" val="3043019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75724"/>
            <a:ext cx="8568952" cy="1097092"/>
          </a:xfrm>
        </p:spPr>
        <p:txBody>
          <a:bodyPr/>
          <a:lstStyle/>
          <a:p>
            <a:pPr algn="ctr"/>
            <a:r>
              <a:rPr lang="ru-RU" sz="3600" b="1" cap="all" dirty="0" smtClean="0">
                <a:latin typeface="Comic Sans MS" pitchFamily="66" charset="0"/>
              </a:rPr>
              <a:t>«ЭР </a:t>
            </a:r>
            <a:r>
              <a:rPr lang="ru-RU" sz="3600" b="1" cap="all" dirty="0">
                <a:latin typeface="Comic Sans MS" pitchFamily="66" charset="0"/>
              </a:rPr>
              <a:t>ЖИГИТ</a:t>
            </a:r>
            <a:r>
              <a:rPr lang="ru-RU" sz="3600" b="1" cap="all" dirty="0" smtClean="0">
                <a:latin typeface="Comic Sans MS" pitchFamily="66" charset="0"/>
              </a:rPr>
              <a:t>» </a:t>
            </a:r>
            <a:r>
              <a:rPr lang="ru-RU" sz="3600" b="1" cap="all" dirty="0" err="1" smtClean="0">
                <a:latin typeface="Comic Sans MS" pitchFamily="66" charset="0"/>
              </a:rPr>
              <a:t>сынагынын</a:t>
            </a:r>
            <a:r>
              <a:rPr lang="ru-RU" sz="3600" b="1" cap="all" dirty="0" smtClean="0">
                <a:latin typeface="Comic Sans MS" pitchFamily="66" charset="0"/>
              </a:rPr>
              <a:t> же</a:t>
            </a:r>
            <a:r>
              <a:rPr lang="ky-KG" sz="3600" b="1" cap="all" dirty="0" smtClean="0">
                <a:latin typeface="Comic Sans MS" pitchFamily="66" charset="0"/>
              </a:rPr>
              <a:t>ңичүүлөрүн куттуктайбыз!!!</a:t>
            </a:r>
            <a:r>
              <a:rPr lang="ru-RU" sz="3600" b="1" cap="all" dirty="0">
                <a:latin typeface="Comic Sans MS" pitchFamily="66" charset="0"/>
              </a:rPr>
              <a:t/>
            </a:r>
            <a:br>
              <a:rPr lang="ru-RU" sz="3600" b="1" cap="all" dirty="0">
                <a:latin typeface="Comic Sans MS" pitchFamily="66" charset="0"/>
              </a:rPr>
            </a:br>
            <a:endParaRPr lang="ru-RU" sz="3600" dirty="0">
              <a:latin typeface="Comic Sans MS" pitchFamily="66" charset="0"/>
            </a:endParaRPr>
          </a:p>
        </p:txBody>
      </p:sp>
      <p:sp>
        <p:nvSpPr>
          <p:cNvPr id="3" name="Объект 2"/>
          <p:cNvSpPr>
            <a:spLocks noGrp="1"/>
          </p:cNvSpPr>
          <p:nvPr>
            <p:ph idx="1"/>
          </p:nvPr>
        </p:nvSpPr>
        <p:spPr>
          <a:xfrm>
            <a:off x="179512" y="1484784"/>
            <a:ext cx="8784976" cy="4752528"/>
          </a:xfrm>
        </p:spPr>
        <p:txBody>
          <a:bodyPr>
            <a:normAutofit/>
          </a:bodyPr>
          <a:lstStyle/>
          <a:p>
            <a:pPr marL="0" indent="0">
              <a:buNone/>
            </a:pPr>
            <a:r>
              <a:rPr lang="ru-RU" sz="2800" b="1" dirty="0" smtClean="0"/>
              <a:t>	</a:t>
            </a:r>
            <a:r>
              <a:rPr lang="ru-RU" sz="3200" dirty="0" smtClean="0">
                <a:latin typeface="Times New Roman" pitchFamily="18" charset="0"/>
                <a:cs typeface="Times New Roman" pitchFamily="18" charset="0"/>
              </a:rPr>
              <a:t>2019-жылдын 18-апрель  </a:t>
            </a:r>
            <a:r>
              <a:rPr lang="ru-RU" sz="3200" dirty="0" err="1">
                <a:latin typeface="Times New Roman" pitchFamily="18" charset="0"/>
                <a:cs typeface="Times New Roman" pitchFamily="18" charset="0"/>
              </a:rPr>
              <a:t>күнү</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Свердлов </a:t>
            </a:r>
            <a:r>
              <a:rPr lang="ru-RU" sz="3200" dirty="0" err="1" smtClean="0">
                <a:latin typeface="Times New Roman" pitchFamily="18" charset="0"/>
                <a:cs typeface="Times New Roman" pitchFamily="18" charset="0"/>
              </a:rPr>
              <a:t>райондук</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билим</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берүү</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борбору</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тарабынан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уюштурулган</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Эржигит</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сынагы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болуп</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өттү</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Бул</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сынакка</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окутуу</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орус</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тилинде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жүргүзүлгөн</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10-11-класстын </a:t>
            </a:r>
            <a:r>
              <a:rPr lang="ru-RU" sz="3200" dirty="0" err="1">
                <a:latin typeface="Times New Roman" pitchFamily="18" charset="0"/>
                <a:cs typeface="Times New Roman" pitchFamily="18" charset="0"/>
              </a:rPr>
              <a:t>окуучулары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катышты</a:t>
            </a:r>
            <a:r>
              <a:rPr lang="ru-RU" sz="3200" dirty="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marL="0" indent="0">
              <a:buNone/>
            </a:pP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Иш</a:t>
            </a:r>
            <a:r>
              <a:rPr lang="ru-RU" sz="3200" dirty="0" smtClean="0">
                <a:latin typeface="Times New Roman" pitchFamily="18" charset="0"/>
                <a:cs typeface="Times New Roman" pitchFamily="18" charset="0"/>
              </a:rPr>
              <a:t>-чара </a:t>
            </a:r>
            <a:r>
              <a:rPr lang="ru-RU" sz="3200" dirty="0" err="1">
                <a:latin typeface="Times New Roman" pitchFamily="18" charset="0"/>
                <a:cs typeface="Times New Roman" pitchFamily="18" charset="0"/>
              </a:rPr>
              <a:t>окуучуларды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патриоттуулукка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тарбиялоо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чоң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класстардын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окуучуларынын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атайын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жана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физикалык</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даярдыктарын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өнүктүрүү</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сергек</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жашоого</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үндөө</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066447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496944" cy="5832648"/>
          </a:xfrm>
        </p:spPr>
        <p:txBody>
          <a:bodyPr>
            <a:noAutofit/>
          </a:bodyPr>
          <a:lstStyle/>
          <a:p>
            <a:pPr marL="0" indent="0">
              <a:buNone/>
            </a:pPr>
            <a:r>
              <a:rPr lang="ru-RU" sz="28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Сынакка</a:t>
            </a:r>
            <a:r>
              <a:rPr lang="ru-RU" sz="3200" dirty="0" smtClean="0">
                <a:latin typeface="Times New Roman" pitchFamily="18" charset="0"/>
                <a:cs typeface="Times New Roman" pitchFamily="18" charset="0"/>
              </a:rPr>
              <a:t> район </a:t>
            </a:r>
            <a:r>
              <a:rPr lang="ru-RU" sz="3200" dirty="0" err="1">
                <a:latin typeface="Times New Roman" pitchFamily="18" charset="0"/>
                <a:cs typeface="Times New Roman" pitchFamily="18" charset="0"/>
              </a:rPr>
              <a:t>боюнча</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19 </a:t>
            </a:r>
            <a:r>
              <a:rPr lang="ru-RU" sz="3200" dirty="0" err="1">
                <a:latin typeface="Times New Roman" pitchFamily="18" charset="0"/>
                <a:cs typeface="Times New Roman" pitchFamily="18" charset="0"/>
              </a:rPr>
              <a:t>мектептин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окуучулары</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катышышкан</a:t>
            </a:r>
            <a:r>
              <a:rPr lang="ru-RU" sz="3200" dirty="0" smtClean="0">
                <a:latin typeface="Times New Roman" pitchFamily="18" charset="0"/>
                <a:cs typeface="Times New Roman" pitchFamily="18" charset="0"/>
              </a:rPr>
              <a:t>. 10-11- </a:t>
            </a:r>
            <a:r>
              <a:rPr lang="ru-RU" sz="3200" dirty="0" err="1" smtClean="0">
                <a:latin typeface="Times New Roman" pitchFamily="18" charset="0"/>
                <a:cs typeface="Times New Roman" pitchFamily="18" charset="0"/>
              </a:rPr>
              <a:t>классынын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окуучулары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өзүлөрүнүн</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аскердик</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даярдыктардын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алгачкы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баскычтары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болгон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катарга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туруу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басуу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жана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катарда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баратып</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ырдоо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тапшырмаларын</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аткарышып</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а</a:t>
            </a:r>
            <a:r>
              <a:rPr lang="ru-RU" sz="3200" dirty="0" err="1" smtClean="0">
                <a:latin typeface="Times New Roman" pitchFamily="18" charset="0"/>
                <a:cs typeface="Times New Roman" pitchFamily="18" charset="0"/>
              </a:rPr>
              <a:t>скердик</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кесипке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байланыштуу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суроолорго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жооп</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берип</a:t>
            </a:r>
            <a:r>
              <a:rPr lang="ru-RU" sz="3200" dirty="0">
                <a:latin typeface="Times New Roman" pitchFamily="18" charset="0"/>
                <a:cs typeface="Times New Roman" pitchFamily="18" charset="0"/>
              </a:rPr>
              <a:t>, АК-74 </a:t>
            </a:r>
            <a:r>
              <a:rPr lang="ru-RU" sz="3200" dirty="0" err="1">
                <a:latin typeface="Times New Roman" pitchFamily="18" charset="0"/>
                <a:cs typeface="Times New Roman" pitchFamily="18" charset="0"/>
              </a:rPr>
              <a:t>автоматын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чачыратып</a:t>
            </a:r>
            <a:r>
              <a:rPr lang="ru-RU" sz="3200" dirty="0">
                <a:latin typeface="Times New Roman" pitchFamily="18" charset="0"/>
                <a:cs typeface="Times New Roman" pitchFamily="18" charset="0"/>
              </a:rPr>
              <a:t>, кайра </a:t>
            </a:r>
            <a:r>
              <a:rPr lang="ru-RU" sz="3200" dirty="0" err="1">
                <a:latin typeface="Times New Roman" pitchFamily="18" charset="0"/>
                <a:cs typeface="Times New Roman" pitchFamily="18" charset="0"/>
              </a:rPr>
              <a:t>жыйнап</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тоскоолдуктардан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өтүү</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боюнча</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таймашышып</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райондо</a:t>
            </a:r>
            <a:r>
              <a:rPr lang="ru-RU" sz="3200" dirty="0" smtClean="0">
                <a:latin typeface="Times New Roman" pitchFamily="18" charset="0"/>
                <a:cs typeface="Times New Roman" pitchFamily="18" charset="0"/>
              </a:rPr>
              <a:t> 19 </a:t>
            </a:r>
            <a:r>
              <a:rPr lang="ru-RU" sz="3200" dirty="0" err="1" smtClean="0">
                <a:latin typeface="Times New Roman" pitchFamily="18" charset="0"/>
                <a:cs typeface="Times New Roman" pitchFamily="18" charset="0"/>
              </a:rPr>
              <a:t>мектептин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арасында</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III </a:t>
            </a:r>
            <a:r>
              <a:rPr lang="ky-KG" sz="3200" dirty="0" smtClean="0">
                <a:latin typeface="Times New Roman" pitchFamily="18" charset="0"/>
                <a:cs typeface="Times New Roman" pitchFamily="18" charset="0"/>
              </a:rPr>
              <a:t>орунга татыктуу болушуп, кубок, акылдуу саат, наушник ж.б.  баалуу сыйлыктар менен сыйланышты.</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298708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r="15098"/>
          <a:stretch/>
        </p:blipFill>
        <p:spPr>
          <a:xfrm>
            <a:off x="0" y="0"/>
            <a:ext cx="9144000" cy="6858000"/>
          </a:xfrm>
          <a:prstGeom prst="rect">
            <a:avLst/>
          </a:prstGeom>
        </p:spPr>
      </p:pic>
    </p:spTree>
    <p:extLst>
      <p:ext uri="{BB962C8B-B14F-4D97-AF65-F5344CB8AC3E}">
        <p14:creationId xmlns:p14="http://schemas.microsoft.com/office/powerpoint/2010/main" val="433112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9180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8539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588895"/>
            <a:ext cx="3240360" cy="57653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Объект 3"/>
          <p:cNvSpPr>
            <a:spLocks noGrp="1"/>
          </p:cNvSpPr>
          <p:nvPr>
            <p:ph sz="half" idx="2"/>
          </p:nvPr>
        </p:nvSpPr>
        <p:spPr>
          <a:xfrm>
            <a:off x="3707904" y="332656"/>
            <a:ext cx="5436096" cy="6525344"/>
          </a:xfrm>
        </p:spPr>
        <p:txBody>
          <a:bodyPr>
            <a:noAutofit/>
          </a:bodyPr>
          <a:lstStyle/>
          <a:p>
            <a:pPr marL="0" indent="0" algn="ctr">
              <a:buNone/>
            </a:pPr>
            <a:r>
              <a:rPr lang="ru-RU" sz="3600" b="1" dirty="0">
                <a:latin typeface="Times New Roman" pitchFamily="18" charset="0"/>
                <a:cs typeface="Times New Roman" pitchFamily="18" charset="0"/>
              </a:rPr>
              <a:t>АК-74 </a:t>
            </a:r>
            <a:r>
              <a:rPr lang="ru-RU" sz="3600" b="1" dirty="0" err="1">
                <a:latin typeface="Times New Roman" pitchFamily="18" charset="0"/>
                <a:cs typeface="Times New Roman" pitchFamily="18" charset="0"/>
              </a:rPr>
              <a:t>автоматын</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чачыратып</a:t>
            </a:r>
            <a:r>
              <a:rPr lang="ru-RU" sz="3600" b="1" dirty="0">
                <a:latin typeface="Times New Roman" pitchFamily="18" charset="0"/>
                <a:cs typeface="Times New Roman" pitchFamily="18" charset="0"/>
              </a:rPr>
              <a:t>, кайра </a:t>
            </a:r>
            <a:r>
              <a:rPr lang="ru-RU" sz="3600" b="1" dirty="0" err="1" smtClean="0">
                <a:latin typeface="Times New Roman" pitchFamily="18" charset="0"/>
                <a:cs typeface="Times New Roman" pitchFamily="18" charset="0"/>
              </a:rPr>
              <a:t>жыйноодо</a:t>
            </a:r>
            <a:r>
              <a:rPr lang="en-US" sz="3600" b="1"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11-классынын </a:t>
            </a:r>
            <a:r>
              <a:rPr lang="ru-RU" sz="3600" b="1" dirty="0" err="1" smtClean="0">
                <a:latin typeface="Times New Roman" pitchFamily="18" charset="0"/>
                <a:cs typeface="Times New Roman" pitchFamily="18" charset="0"/>
              </a:rPr>
              <a:t>окучусу</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Курбанбеков</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Тариел</a:t>
            </a:r>
            <a:r>
              <a:rPr lang="ru-RU"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I</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орунга</a:t>
            </a:r>
            <a:r>
              <a:rPr lang="ru-RU" sz="3600" b="1" dirty="0" smtClean="0">
                <a:latin typeface="Times New Roman" pitchFamily="18" charset="0"/>
                <a:cs typeface="Times New Roman" pitchFamily="18" charset="0"/>
              </a:rPr>
              <a:t>, 16 кг «Гири» к</a:t>
            </a:r>
            <a:r>
              <a:rPr lang="ky-KG" sz="3600" b="1" dirty="0" smtClean="0">
                <a:latin typeface="Times New Roman" pitchFamily="18" charset="0"/>
                <a:cs typeface="Times New Roman" pitchFamily="18" charset="0"/>
              </a:rPr>
              <a:t>өтөрүүдө Турдубеков Арслан         </a:t>
            </a:r>
            <a:r>
              <a:rPr lang="en-US" sz="3600" b="1" dirty="0" smtClean="0">
                <a:latin typeface="Times New Roman" pitchFamily="18" charset="0"/>
                <a:cs typeface="Times New Roman" pitchFamily="18" charset="0"/>
              </a:rPr>
              <a:t> I</a:t>
            </a:r>
            <a:r>
              <a:rPr lang="ky-KG" sz="3600" b="1" dirty="0" smtClean="0">
                <a:latin typeface="Times New Roman" pitchFamily="18" charset="0"/>
                <a:cs typeface="Times New Roman" pitchFamily="18" charset="0"/>
              </a:rPr>
              <a:t> орунга татыктуу болушту.</a:t>
            </a:r>
            <a:r>
              <a:rPr lang="ru-RU" sz="3200" b="1" dirty="0">
                <a:latin typeface="Times New Roman" pitchFamily="18" charset="0"/>
                <a:cs typeface="Times New Roman" pitchFamily="18" charset="0"/>
              </a:rPr>
              <a:t/>
            </a:r>
            <a:br>
              <a:rPr lang="ru-RU" sz="3200" b="1" dirty="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400897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84976" cy="2232248"/>
          </a:xfrm>
        </p:spPr>
        <p:txBody>
          <a:bodyPr/>
          <a:lstStyle/>
          <a:p>
            <a:pPr algn="ctr"/>
            <a:r>
              <a:rPr lang="ru-RU" b="1" cap="all" dirty="0" smtClean="0">
                <a:latin typeface="Times New Roman" pitchFamily="18" charset="0"/>
                <a:cs typeface="Times New Roman" pitchFamily="18" charset="0"/>
              </a:rPr>
              <a:t>«</a:t>
            </a:r>
            <a:r>
              <a:rPr lang="ru-RU" b="1" cap="all" dirty="0" err="1" smtClean="0">
                <a:latin typeface="Times New Roman" pitchFamily="18" charset="0"/>
                <a:cs typeface="Times New Roman" pitchFamily="18" charset="0"/>
              </a:rPr>
              <a:t>Манас</a:t>
            </a:r>
            <a:r>
              <a:rPr lang="ru-RU" b="1" cap="all" dirty="0" smtClean="0">
                <a:latin typeface="Times New Roman" pitchFamily="18" charset="0"/>
                <a:cs typeface="Times New Roman" pitchFamily="18" charset="0"/>
              </a:rPr>
              <a:t> </a:t>
            </a:r>
            <a:r>
              <a:rPr lang="ru-RU" b="1" cap="all" dirty="0" err="1" smtClean="0">
                <a:latin typeface="Times New Roman" pitchFamily="18" charset="0"/>
                <a:cs typeface="Times New Roman" pitchFamily="18" charset="0"/>
              </a:rPr>
              <a:t>урпактары</a:t>
            </a:r>
            <a:r>
              <a:rPr lang="ru-RU" b="1" cap="all" dirty="0" smtClean="0">
                <a:latin typeface="Times New Roman" pitchFamily="18" charset="0"/>
                <a:cs typeface="Times New Roman" pitchFamily="18" charset="0"/>
              </a:rPr>
              <a:t>-Айтматов ар </a:t>
            </a:r>
            <a:r>
              <a:rPr lang="ru-RU" b="1" cap="all" dirty="0" err="1" smtClean="0">
                <a:latin typeface="Times New Roman" pitchFamily="18" charset="0"/>
                <a:cs typeface="Times New Roman" pitchFamily="18" charset="0"/>
              </a:rPr>
              <a:t>бир</a:t>
            </a:r>
            <a:r>
              <a:rPr lang="ru-RU" b="1" cap="all" dirty="0" smtClean="0">
                <a:latin typeface="Times New Roman" pitchFamily="18" charset="0"/>
                <a:cs typeface="Times New Roman" pitchFamily="18" charset="0"/>
              </a:rPr>
              <a:t> </a:t>
            </a:r>
            <a:r>
              <a:rPr lang="ru-RU" b="1" cap="all" dirty="0" err="1" smtClean="0">
                <a:latin typeface="Times New Roman" pitchFamily="18" charset="0"/>
                <a:cs typeface="Times New Roman" pitchFamily="18" charset="0"/>
              </a:rPr>
              <a:t>баланын</a:t>
            </a:r>
            <a:r>
              <a:rPr lang="ru-RU" b="1" cap="all" dirty="0" smtClean="0">
                <a:latin typeface="Times New Roman" pitchFamily="18" charset="0"/>
                <a:cs typeface="Times New Roman" pitchFamily="18" charset="0"/>
              </a:rPr>
              <a:t> </a:t>
            </a:r>
            <a:r>
              <a:rPr lang="ru-RU" b="1" cap="all" dirty="0" err="1" smtClean="0">
                <a:latin typeface="Times New Roman" pitchFamily="18" charset="0"/>
                <a:cs typeface="Times New Roman" pitchFamily="18" charset="0"/>
              </a:rPr>
              <a:t>журөгүндө</a:t>
            </a:r>
            <a:r>
              <a:rPr lang="ru-RU" b="1" cap="all" dirty="0" smtClean="0">
                <a:latin typeface="Times New Roman" pitchFamily="18" charset="0"/>
                <a:cs typeface="Times New Roman" pitchFamily="18" charset="0"/>
              </a:rPr>
              <a:t>» </a:t>
            </a:r>
            <a:r>
              <a:rPr lang="ru-RU" b="1" cap="all" dirty="0" err="1" smtClean="0">
                <a:latin typeface="Times New Roman" pitchFamily="18" charset="0"/>
                <a:cs typeface="Times New Roman" pitchFamily="18" charset="0"/>
              </a:rPr>
              <a:t>райондук</a:t>
            </a:r>
            <a:r>
              <a:rPr lang="ru-RU" b="1" cap="all" dirty="0" smtClean="0">
                <a:latin typeface="Times New Roman" pitchFamily="18" charset="0"/>
                <a:cs typeface="Times New Roman" pitchFamily="18" charset="0"/>
              </a:rPr>
              <a:t>  </a:t>
            </a:r>
            <a:r>
              <a:rPr lang="ru-RU" b="1" cap="all" dirty="0" err="1" smtClean="0">
                <a:latin typeface="Times New Roman" pitchFamily="18" charset="0"/>
                <a:cs typeface="Times New Roman" pitchFamily="18" charset="0"/>
              </a:rPr>
              <a:t>фестивалынын</a:t>
            </a:r>
            <a:r>
              <a:rPr lang="ru-RU" b="1" cap="all" dirty="0" smtClean="0">
                <a:latin typeface="Times New Roman" pitchFamily="18" charset="0"/>
                <a:cs typeface="Times New Roman" pitchFamily="18" charset="0"/>
              </a:rPr>
              <a:t> же</a:t>
            </a:r>
            <a:r>
              <a:rPr lang="ky-KG" b="1" cap="all" dirty="0">
                <a:latin typeface="Times New Roman" pitchFamily="18" charset="0"/>
                <a:cs typeface="Times New Roman" pitchFamily="18" charset="0"/>
              </a:rPr>
              <a:t>ң</a:t>
            </a:r>
            <a:r>
              <a:rPr lang="ky-KG" b="1" cap="all" dirty="0" smtClean="0">
                <a:latin typeface="Times New Roman" pitchFamily="18" charset="0"/>
                <a:cs typeface="Times New Roman" pitchFamily="18" charset="0"/>
              </a:rPr>
              <a:t>ичүүлөрүн куттуктайбыз!!!</a:t>
            </a:r>
            <a:r>
              <a:rPr lang="ru-RU" sz="3600" b="1" cap="all" dirty="0">
                <a:latin typeface="Times New Roman" pitchFamily="18" charset="0"/>
                <a:cs typeface="Times New Roman" pitchFamily="18" charset="0"/>
              </a:rPr>
              <a:t/>
            </a:r>
            <a:br>
              <a:rPr lang="ru-RU" sz="3600" b="1" cap="all"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0" y="2132856"/>
            <a:ext cx="9036496" cy="4608512"/>
          </a:xfrm>
        </p:spPr>
        <p:txBody>
          <a:bodyPr>
            <a:normAutofit fontScale="25000" lnSpcReduction="20000"/>
          </a:bodyPr>
          <a:lstStyle/>
          <a:p>
            <a:pPr marL="0" indent="0">
              <a:buNone/>
            </a:pPr>
            <a:r>
              <a:rPr lang="ru-RU" sz="2800" b="1" dirty="0" smtClean="0"/>
              <a:t>	</a:t>
            </a:r>
            <a:r>
              <a:rPr lang="ru-RU" sz="11200" dirty="0" smtClean="0">
                <a:latin typeface="Times New Roman" pitchFamily="18" charset="0"/>
                <a:cs typeface="Times New Roman" pitchFamily="18" charset="0"/>
              </a:rPr>
              <a:t>2019-жылдын 22-апрель  </a:t>
            </a:r>
            <a:r>
              <a:rPr lang="ru-RU" sz="11200" dirty="0" err="1">
                <a:latin typeface="Times New Roman" pitchFamily="18" charset="0"/>
                <a:cs typeface="Times New Roman" pitchFamily="18" charset="0"/>
              </a:rPr>
              <a:t>күнү</a:t>
            </a:r>
            <a:r>
              <a:rPr lang="ru-RU" sz="11200" dirty="0">
                <a:latin typeface="Times New Roman" pitchFamily="18" charset="0"/>
                <a:cs typeface="Times New Roman" pitchFamily="18" charset="0"/>
              </a:rPr>
              <a:t> </a:t>
            </a:r>
            <a:r>
              <a:rPr lang="ru-RU" sz="11200" dirty="0" smtClean="0">
                <a:latin typeface="Times New Roman" pitchFamily="18" charset="0"/>
                <a:cs typeface="Times New Roman" pitchFamily="18" charset="0"/>
              </a:rPr>
              <a:t>Свердлов </a:t>
            </a:r>
            <a:r>
              <a:rPr lang="ru-RU" sz="11200" dirty="0" err="1" smtClean="0">
                <a:latin typeface="Times New Roman" pitchFamily="18" charset="0"/>
                <a:cs typeface="Times New Roman" pitchFamily="18" charset="0"/>
              </a:rPr>
              <a:t>райондук</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билим</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берүү</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борбору</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тарабынан</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уюштурулган</a:t>
            </a:r>
            <a:r>
              <a:rPr lang="ru-RU" sz="11200" dirty="0" smtClean="0">
                <a:latin typeface="Times New Roman" pitchFamily="18" charset="0"/>
                <a:cs typeface="Times New Roman" pitchFamily="18" charset="0"/>
              </a:rPr>
              <a:t> </a:t>
            </a:r>
            <a:r>
              <a:rPr lang="ru-RU" sz="11200" dirty="0">
                <a:latin typeface="Times New Roman" pitchFamily="18" charset="0"/>
                <a:cs typeface="Times New Roman" pitchFamily="18" charset="0"/>
              </a:rPr>
              <a:t>  </a:t>
            </a:r>
            <a:r>
              <a:rPr lang="ru-RU" sz="11200" dirty="0" smtClean="0">
                <a:latin typeface="Times New Roman" pitchFamily="18" charset="0"/>
                <a:cs typeface="Times New Roman" pitchFamily="18" charset="0"/>
              </a:rPr>
              <a:t>“</a:t>
            </a:r>
            <a:r>
              <a:rPr lang="ru-RU" sz="11200" dirty="0" err="1" smtClean="0">
                <a:latin typeface="Times New Roman" pitchFamily="18" charset="0"/>
                <a:cs typeface="Times New Roman" pitchFamily="18" charset="0"/>
              </a:rPr>
              <a:t>Манас</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урпактары</a:t>
            </a:r>
            <a:r>
              <a:rPr lang="ru-RU" sz="11200" dirty="0" smtClean="0">
                <a:latin typeface="Times New Roman" pitchFamily="18" charset="0"/>
                <a:cs typeface="Times New Roman" pitchFamily="18" charset="0"/>
              </a:rPr>
              <a:t>- Айтматов  ар </a:t>
            </a:r>
            <a:r>
              <a:rPr lang="ru-RU" sz="11200" dirty="0" err="1" smtClean="0">
                <a:latin typeface="Times New Roman" pitchFamily="18" charset="0"/>
                <a:cs typeface="Times New Roman" pitchFamily="18" charset="0"/>
              </a:rPr>
              <a:t>бир</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баланын</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жүрөгүндө</a:t>
            </a:r>
            <a:r>
              <a:rPr lang="ru-RU" sz="11200" dirty="0" smtClean="0">
                <a:latin typeface="Times New Roman" pitchFamily="18" charset="0"/>
                <a:cs typeface="Times New Roman" pitchFamily="18" charset="0"/>
              </a:rPr>
              <a:t> ” </a:t>
            </a:r>
            <a:r>
              <a:rPr lang="ru-RU" sz="11200" dirty="0" err="1" smtClean="0">
                <a:latin typeface="Times New Roman" pitchFamily="18" charset="0"/>
                <a:cs typeface="Times New Roman" pitchFamily="18" charset="0"/>
              </a:rPr>
              <a:t>фестивалы</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болуп</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өттү</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Бул</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Фестивалга</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Чынгыз</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Айтматовдун</a:t>
            </a:r>
            <a:r>
              <a:rPr lang="ru-RU" sz="11200" dirty="0" smtClean="0">
                <a:latin typeface="Times New Roman" pitchFamily="18" charset="0"/>
                <a:cs typeface="Times New Roman" pitchFamily="18" charset="0"/>
              </a:rPr>
              <a:t> «Ак </a:t>
            </a:r>
            <a:r>
              <a:rPr lang="ru-RU" sz="11200" dirty="0" err="1" smtClean="0">
                <a:latin typeface="Times New Roman" pitchFamily="18" charset="0"/>
                <a:cs typeface="Times New Roman" pitchFamily="18" charset="0"/>
              </a:rPr>
              <a:t>кеме</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повестинен</a:t>
            </a:r>
            <a:r>
              <a:rPr lang="ru-RU" sz="11200" dirty="0" smtClean="0">
                <a:latin typeface="Times New Roman" pitchFamily="18" charset="0"/>
                <a:cs typeface="Times New Roman" pitchFamily="18" charset="0"/>
              </a:rPr>
              <a:t> «Бугу </a:t>
            </a:r>
            <a:r>
              <a:rPr lang="ru-RU" sz="11200" dirty="0" err="1" smtClean="0">
                <a:latin typeface="Times New Roman" pitchFamily="18" charset="0"/>
                <a:cs typeface="Times New Roman" pitchFamily="18" charset="0"/>
              </a:rPr>
              <a:t>эне</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жомогун</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аткарып</a:t>
            </a:r>
            <a:r>
              <a:rPr lang="ru-RU" sz="11200" dirty="0" smtClean="0">
                <a:latin typeface="Times New Roman" pitchFamily="18" charset="0"/>
                <a:cs typeface="Times New Roman" pitchFamily="18" charset="0"/>
              </a:rPr>
              <a:t>, 1-б </a:t>
            </a:r>
            <a:r>
              <a:rPr lang="ru-RU" sz="11200" dirty="0" err="1" smtClean="0">
                <a:latin typeface="Times New Roman" pitchFamily="18" charset="0"/>
                <a:cs typeface="Times New Roman" pitchFamily="18" charset="0"/>
              </a:rPr>
              <a:t>кыргыз</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классынын</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окуучулары</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жана</a:t>
            </a:r>
            <a:r>
              <a:rPr lang="ru-RU" sz="11200" dirty="0" smtClean="0">
                <a:latin typeface="Times New Roman" pitchFamily="18" charset="0"/>
                <a:cs typeface="Times New Roman" pitchFamily="18" charset="0"/>
              </a:rPr>
              <a:t> класс </a:t>
            </a:r>
            <a:r>
              <a:rPr lang="ru-RU" sz="11200" dirty="0" err="1" smtClean="0">
                <a:latin typeface="Times New Roman" pitchFamily="18" charset="0"/>
                <a:cs typeface="Times New Roman" pitchFamily="18" charset="0"/>
              </a:rPr>
              <a:t>жетекчиси</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Нурбек</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кызы</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Умут</a:t>
            </a:r>
            <a:r>
              <a:rPr lang="ru-RU" sz="11200" dirty="0" smtClean="0">
                <a:latin typeface="Times New Roman" pitchFamily="18" charset="0"/>
                <a:cs typeface="Times New Roman" pitchFamily="18" charset="0"/>
              </a:rPr>
              <a:t> </a:t>
            </a:r>
            <a:r>
              <a:rPr lang="en-US" sz="11200" dirty="0" smtClean="0">
                <a:latin typeface="Times New Roman" pitchFamily="18" charset="0"/>
                <a:cs typeface="Times New Roman" pitchFamily="18" charset="0"/>
              </a:rPr>
              <a:t>II </a:t>
            </a:r>
            <a:r>
              <a:rPr lang="ky-KG" sz="11200" dirty="0" smtClean="0">
                <a:latin typeface="Times New Roman" pitchFamily="18" charset="0"/>
                <a:cs typeface="Times New Roman" pitchFamily="18" charset="0"/>
              </a:rPr>
              <a:t> орунга татыктуу болушту</a:t>
            </a:r>
            <a:r>
              <a:rPr lang="ky-KG" sz="9600" dirty="0" smtClean="0">
                <a:latin typeface="Times New Roman" pitchFamily="18" charset="0"/>
                <a:cs typeface="Times New Roman" pitchFamily="18" charset="0"/>
              </a:rPr>
              <a:t>.</a:t>
            </a:r>
          </a:p>
          <a:p>
            <a:pPr marL="0" indent="0">
              <a:buNone/>
            </a:pPr>
            <a:r>
              <a:rPr lang="ru-RU" sz="96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Нурбек</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кызы</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Умут</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чыгармачыл</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мугалим</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аталып</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ардак</a:t>
            </a:r>
            <a:r>
              <a:rPr lang="ru-RU" sz="11200" dirty="0" smtClean="0">
                <a:latin typeface="Times New Roman" pitchFamily="18" charset="0"/>
                <a:cs typeface="Times New Roman" pitchFamily="18" charset="0"/>
              </a:rPr>
              <a:t> грамота </a:t>
            </a:r>
            <a:r>
              <a:rPr lang="ru-RU" sz="11200" dirty="0" err="1" smtClean="0">
                <a:latin typeface="Times New Roman" pitchFamily="18" charset="0"/>
                <a:cs typeface="Times New Roman" pitchFamily="18" charset="0"/>
              </a:rPr>
              <a:t>жана</a:t>
            </a:r>
            <a:r>
              <a:rPr lang="ru-RU" sz="11200" dirty="0" smtClean="0">
                <a:latin typeface="Times New Roman" pitchFamily="18" charset="0"/>
                <a:cs typeface="Times New Roman" pitchFamily="18" charset="0"/>
              </a:rPr>
              <a:t>  «Жар </a:t>
            </a:r>
            <a:r>
              <a:rPr lang="ru-RU" sz="11200" dirty="0" err="1" smtClean="0">
                <a:latin typeface="Times New Roman" pitchFamily="18" charset="0"/>
                <a:cs typeface="Times New Roman" pitchFamily="18" charset="0"/>
              </a:rPr>
              <a:t>Манас</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китеби</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Балдар</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фольклорунун</a:t>
            </a:r>
            <a:r>
              <a:rPr lang="ru-RU" sz="11200" dirty="0" smtClean="0">
                <a:latin typeface="Times New Roman" pitchFamily="18" charset="0"/>
                <a:cs typeface="Times New Roman" pitchFamily="18" charset="0"/>
              </a:rPr>
              <a:t> 1 </a:t>
            </a:r>
            <a:r>
              <a:rPr lang="ru-RU" sz="11200" dirty="0" err="1" smtClean="0">
                <a:latin typeface="Times New Roman" pitchFamily="18" charset="0"/>
                <a:cs typeface="Times New Roman" pitchFamily="18" charset="0"/>
              </a:rPr>
              <a:t>томдугу</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менен</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сыйланса</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окуучусу</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Абдыжапаров</a:t>
            </a:r>
            <a:r>
              <a:rPr lang="ru-RU" sz="11200" dirty="0" smtClean="0">
                <a:latin typeface="Times New Roman" pitchFamily="18" charset="0"/>
                <a:cs typeface="Times New Roman" pitchFamily="18" charset="0"/>
              </a:rPr>
              <a:t> Дамир «</a:t>
            </a:r>
            <a:r>
              <a:rPr lang="ru-RU" sz="11200" dirty="0" err="1" smtClean="0">
                <a:latin typeface="Times New Roman" pitchFamily="18" charset="0"/>
                <a:cs typeface="Times New Roman" pitchFamily="18" charset="0"/>
              </a:rPr>
              <a:t>Айкөл</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Манас</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аттуу</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китеби</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менен</a:t>
            </a:r>
            <a:r>
              <a:rPr lang="ru-RU" sz="11200" dirty="0" smtClean="0">
                <a:latin typeface="Times New Roman" pitchFamily="18" charset="0"/>
                <a:cs typeface="Times New Roman" pitchFamily="18" charset="0"/>
              </a:rPr>
              <a:t> </a:t>
            </a:r>
            <a:r>
              <a:rPr lang="ru-RU" sz="11200" dirty="0" err="1" smtClean="0">
                <a:latin typeface="Times New Roman" pitchFamily="18" charset="0"/>
                <a:cs typeface="Times New Roman" pitchFamily="18" charset="0"/>
              </a:rPr>
              <a:t>сыйланган</a:t>
            </a:r>
            <a:r>
              <a:rPr lang="ru-RU" sz="9600" dirty="0" smtClean="0">
                <a:latin typeface="Times New Roman" pitchFamily="18" charset="0"/>
                <a:cs typeface="Times New Roman" pitchFamily="18" charset="0"/>
              </a:rPr>
              <a:t>.</a:t>
            </a:r>
            <a:endParaRPr lang="ky-KG" sz="9600" dirty="0" smtClean="0">
              <a:latin typeface="Times New Roman" pitchFamily="18" charset="0"/>
              <a:cs typeface="Times New Roman" pitchFamily="18" charset="0"/>
            </a:endParaRPr>
          </a:p>
          <a:p>
            <a:pPr marL="0" indent="0">
              <a:buNone/>
            </a:pP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660001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3561848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
            <a:ext cx="9144000" cy="6841067"/>
          </a:xfrm>
          <a:prstGeom prst="rect">
            <a:avLst/>
          </a:prstGeom>
        </p:spPr>
      </p:pic>
    </p:spTree>
    <p:extLst>
      <p:ext uri="{BB962C8B-B14F-4D97-AF65-F5344CB8AC3E}">
        <p14:creationId xmlns:p14="http://schemas.microsoft.com/office/powerpoint/2010/main" val="327515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23267" b="9543"/>
          <a:stretch/>
        </p:blipFill>
        <p:spPr>
          <a:xfrm>
            <a:off x="0" y="7096"/>
            <a:ext cx="9144000" cy="6931673"/>
          </a:xfrm>
          <a:prstGeom prst="rect">
            <a:avLst/>
          </a:prstGeom>
        </p:spPr>
      </p:pic>
    </p:spTree>
    <p:extLst>
      <p:ext uri="{BB962C8B-B14F-4D97-AF65-F5344CB8AC3E}">
        <p14:creationId xmlns:p14="http://schemas.microsoft.com/office/powerpoint/2010/main" val="3481557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
            <a:ext cx="9144000" cy="6841067"/>
          </a:xfrm>
          <a:prstGeom prst="rect">
            <a:avLst/>
          </a:prstGeom>
        </p:spPr>
      </p:pic>
    </p:spTree>
    <p:extLst>
      <p:ext uri="{BB962C8B-B14F-4D97-AF65-F5344CB8AC3E}">
        <p14:creationId xmlns:p14="http://schemas.microsoft.com/office/powerpoint/2010/main" val="1420583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
            <a:ext cx="9144000" cy="6841067"/>
          </a:xfrm>
          <a:prstGeom prst="rect">
            <a:avLst/>
          </a:prstGeom>
        </p:spPr>
      </p:pic>
    </p:spTree>
    <p:extLst>
      <p:ext uri="{BB962C8B-B14F-4D97-AF65-F5344CB8AC3E}">
        <p14:creationId xmlns:p14="http://schemas.microsoft.com/office/powerpoint/2010/main" val="423753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3006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35686"/>
          <a:stretch/>
        </p:blipFill>
        <p:spPr>
          <a:xfrm>
            <a:off x="0" y="1"/>
            <a:ext cx="9144000" cy="6857999"/>
          </a:xfrm>
          <a:prstGeom prst="rect">
            <a:avLst/>
          </a:prstGeom>
        </p:spPr>
      </p:pic>
    </p:spTree>
    <p:extLst>
      <p:ext uri="{BB962C8B-B14F-4D97-AF65-F5344CB8AC3E}">
        <p14:creationId xmlns:p14="http://schemas.microsoft.com/office/powerpoint/2010/main" val="1682780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5821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3364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 y="0"/>
            <a:ext cx="9131970" cy="6858000"/>
          </a:xfrm>
          <a:prstGeom prst="rect">
            <a:avLst/>
          </a:prstGeom>
        </p:spPr>
      </p:pic>
    </p:spTree>
    <p:extLst>
      <p:ext uri="{BB962C8B-B14F-4D97-AF65-F5344CB8AC3E}">
        <p14:creationId xmlns:p14="http://schemas.microsoft.com/office/powerpoint/2010/main" val="223572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10" y="-459432"/>
            <a:ext cx="6534218" cy="69726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2195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1"/>
            <a:ext cx="8064896" cy="1152127"/>
          </a:xfrm>
        </p:spPr>
        <p:txBody>
          <a:bodyPr/>
          <a:lstStyle/>
          <a:p>
            <a:pPr algn="ct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ru-RU" sz="4800" b="1" dirty="0" smtClean="0">
                <a:latin typeface="Times New Roman" pitchFamily="18" charset="0"/>
                <a:cs typeface="Times New Roman" pitchFamily="18" charset="0"/>
              </a:rPr>
              <a:t>«</a:t>
            </a:r>
            <a:r>
              <a:rPr lang="ru-RU" sz="4800" b="1" dirty="0">
                <a:latin typeface="Times New Roman" pitchFamily="18" charset="0"/>
                <a:cs typeface="Times New Roman" pitchFamily="18" charset="0"/>
              </a:rPr>
              <a:t>Мен </a:t>
            </a:r>
            <a:r>
              <a:rPr lang="ru-RU" sz="4800" b="1" dirty="0" err="1">
                <a:latin typeface="Times New Roman" pitchFamily="18" charset="0"/>
                <a:cs typeface="Times New Roman" pitchFamily="18" charset="0"/>
              </a:rPr>
              <a:t>жана</a:t>
            </a:r>
            <a:r>
              <a:rPr lang="ru-RU" sz="4800" b="1" dirty="0">
                <a:latin typeface="Times New Roman" pitchFamily="18" charset="0"/>
                <a:cs typeface="Times New Roman" pitchFamily="18" charset="0"/>
              </a:rPr>
              <a:t> </a:t>
            </a:r>
            <a:r>
              <a:rPr lang="ru-RU" sz="4800" b="1" dirty="0" err="1">
                <a:latin typeface="Times New Roman" pitchFamily="18" charset="0"/>
                <a:cs typeface="Times New Roman" pitchFamily="18" charset="0"/>
              </a:rPr>
              <a:t>менин</a:t>
            </a:r>
            <a:r>
              <a:rPr lang="ru-RU" sz="4800" b="1" dirty="0">
                <a:latin typeface="Times New Roman" pitchFamily="18" charset="0"/>
                <a:cs typeface="Times New Roman" pitchFamily="18" charset="0"/>
              </a:rPr>
              <a:t> </a:t>
            </a:r>
            <a:r>
              <a:rPr lang="ru-RU" sz="4800" b="1" dirty="0" err="1">
                <a:latin typeface="Times New Roman" pitchFamily="18" charset="0"/>
                <a:cs typeface="Times New Roman" pitchFamily="18" charset="0"/>
              </a:rPr>
              <a:t>укугум</a:t>
            </a:r>
            <a:r>
              <a:rPr lang="ru-RU" sz="4800" b="1" dirty="0">
                <a:latin typeface="Times New Roman" pitchFamily="18" charset="0"/>
                <a:cs typeface="Times New Roman" pitchFamily="18" charset="0"/>
              </a:rPr>
              <a:t>»</a:t>
            </a:r>
            <a:br>
              <a:rPr lang="ru-RU" sz="4800" b="1" dirty="0">
                <a:latin typeface="Times New Roman" pitchFamily="18" charset="0"/>
                <a:cs typeface="Times New Roman" pitchFamily="18" charset="0"/>
              </a:rPr>
            </a:br>
            <a:endParaRPr lang="ru-RU" sz="4800" b="1" dirty="0">
              <a:latin typeface="Times New Roman" pitchFamily="18" charset="0"/>
              <a:cs typeface="Times New Roman" pitchFamily="18" charset="0"/>
            </a:endParaRPr>
          </a:p>
        </p:txBody>
      </p:sp>
      <p:sp>
        <p:nvSpPr>
          <p:cNvPr id="3" name="Объект 2"/>
          <p:cNvSpPr>
            <a:spLocks noGrp="1"/>
          </p:cNvSpPr>
          <p:nvPr>
            <p:ph idx="1"/>
          </p:nvPr>
        </p:nvSpPr>
        <p:spPr>
          <a:xfrm>
            <a:off x="251520" y="1268760"/>
            <a:ext cx="8712968" cy="5040560"/>
          </a:xfrm>
        </p:spPr>
        <p:txBody>
          <a:bodyPr>
            <a:noAutofit/>
          </a:bodyPr>
          <a:lstStyle/>
          <a:p>
            <a:pPr>
              <a:buFont typeface="Wingdings" pitchFamily="2" charset="2"/>
              <a:buChar char="v"/>
            </a:pPr>
            <a:r>
              <a:rPr lang="ky-KG" sz="2400" b="1" dirty="0" smtClean="0">
                <a:latin typeface="Times New Roman" pitchFamily="18" charset="0"/>
                <a:cs typeface="Times New Roman" pitchFamily="18" charset="0"/>
              </a:rPr>
              <a:t>Адам укугу боюнча жарыяланган 2 айлыктын негизинде «Мен жана менин укугум» деген темада 5-8- класстар арасыннда сүрөт конкурсу өткөр</a:t>
            </a:r>
            <a:r>
              <a:rPr lang="kk-KZ" sz="2400" b="1" dirty="0" smtClean="0">
                <a:latin typeface="Times New Roman" pitchFamily="18" charset="0"/>
                <a:cs typeface="Times New Roman" pitchFamily="18" charset="0"/>
              </a:rPr>
              <a:t>үлгөн</a:t>
            </a:r>
            <a:r>
              <a:rPr lang="ky-KG" sz="2400" b="1" dirty="0" smtClean="0">
                <a:latin typeface="Times New Roman" pitchFamily="18" charset="0"/>
                <a:cs typeface="Times New Roman" pitchFamily="18" charset="0"/>
              </a:rPr>
              <a:t>.</a:t>
            </a:r>
          </a:p>
          <a:p>
            <a:pPr>
              <a:buFont typeface="Wingdings" pitchFamily="2" charset="2"/>
              <a:buChar char="v"/>
            </a:pPr>
            <a:r>
              <a:rPr lang="ky-KG" sz="2400" b="1" dirty="0" smtClean="0">
                <a:latin typeface="Times New Roman" pitchFamily="18" charset="0"/>
                <a:cs typeface="Times New Roman" pitchFamily="18" charset="0"/>
              </a:rPr>
              <a:t>Эң жакшы тартылган сүрөттөр  Билим берүү башкармалыгы тарабынан уюштурулган шаардык  конкурска жөнөтүлгөн.</a:t>
            </a:r>
          </a:p>
          <a:p>
            <a:pPr>
              <a:buFont typeface="Wingdings" pitchFamily="2" charset="2"/>
              <a:buChar char="v"/>
            </a:pPr>
            <a:r>
              <a:rPr lang="ky-KG" sz="2400" b="1" dirty="0" smtClean="0">
                <a:latin typeface="Times New Roman" pitchFamily="18" charset="0"/>
                <a:cs typeface="Times New Roman" pitchFamily="18" charset="0"/>
              </a:rPr>
              <a:t>Окутуу орус тилинде жүргүзүлгөн 8-а  классынын окуучусу  Асанбекова Алина  «Мен жана  менин укугум» деген темадагы сүрөтү  шаар ичинде мектептер арасында  эң мыкты тартылган сүрөт деп табылып, акыйкатчы Токон Мамытов окуучуга ардак грамота жана башка белектерди тапшырды.</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93123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8122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6650"/>
          <a:stretch/>
        </p:blipFill>
        <p:spPr>
          <a:xfrm rot="16200000">
            <a:off x="1067489" y="-1047111"/>
            <a:ext cx="7009021" cy="9144000"/>
          </a:xfrm>
          <a:prstGeom prst="rect">
            <a:avLst/>
          </a:prstGeom>
        </p:spPr>
      </p:pic>
    </p:spTree>
    <p:extLst>
      <p:ext uri="{BB962C8B-B14F-4D97-AF65-F5344CB8AC3E}">
        <p14:creationId xmlns:p14="http://schemas.microsoft.com/office/powerpoint/2010/main" val="3871807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3335</TotalTime>
  <Words>147</Words>
  <Application>Microsoft Office PowerPoint</Application>
  <PresentationFormat>Экран (4:3)</PresentationFormat>
  <Paragraphs>37</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Spring</vt:lpstr>
      <vt:lpstr>2018-2019-окуу жылындагы тарбия иштери боюнча   аткарылган иш чаралардын   жылдык отчету</vt:lpstr>
      <vt:lpstr> Чынгыз  АЙТМАТОВДУН 90 ЖЫЛДЫГЫ </vt:lpstr>
      <vt:lpstr>Презентация PowerPoint</vt:lpstr>
      <vt:lpstr>Презентация PowerPoint</vt:lpstr>
      <vt:lpstr>Презентация PowerPoint</vt:lpstr>
      <vt:lpstr>Презентация PowerPoint</vt:lpstr>
      <vt:lpstr> «Мен жана менин укугум» </vt:lpstr>
      <vt:lpstr>Презентация PowerPoint</vt:lpstr>
      <vt:lpstr>Презентация PowerPoint</vt:lpstr>
      <vt:lpstr>Презентация PowerPoint</vt:lpstr>
      <vt:lpstr>Презентация PowerPoint</vt:lpstr>
      <vt:lpstr>Презентация PowerPoint</vt:lpstr>
      <vt:lpstr> “Ак калпак күнү”</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«Жаңы жылың менен сүйүктүү шаарым!»</vt:lpstr>
      <vt:lpstr> «Сыйкырдуу театр дүйнөсү»</vt:lpstr>
      <vt:lpstr>Презентация PowerPoint</vt:lpstr>
      <vt:lpstr>«Карек» кино фестивалы</vt:lpstr>
      <vt:lpstr>Презентация PowerPoint</vt:lpstr>
      <vt:lpstr>Презентация PowerPoint</vt:lpstr>
      <vt:lpstr>Презентация PowerPoint</vt:lpstr>
      <vt:lpstr>«Жоокер ыры» сынагынын жеңичүүсү Мурзаева Адинаны куттуктайбыз!!!</vt:lpstr>
      <vt:lpstr>Презентация PowerPoint</vt:lpstr>
      <vt:lpstr>Презентация PowerPoint</vt:lpstr>
      <vt:lpstr>Презентация PowerPoint</vt:lpstr>
      <vt:lpstr>«ЭР ЖИГИТ» сынагынын жеңичүүлөрүн куттуктайбыз!!! </vt:lpstr>
      <vt:lpstr>Презентация PowerPoint</vt:lpstr>
      <vt:lpstr>Презентация PowerPoint</vt:lpstr>
      <vt:lpstr>Презентация PowerPoint</vt:lpstr>
      <vt:lpstr>Презентация PowerPoint</vt:lpstr>
      <vt:lpstr>Презентация PowerPoint</vt:lpstr>
      <vt:lpstr>«Манас урпактары-Айтматов ар бир баланын журөгүндө» райондук  фестивалынын жеңичүүлөрүн куттуктайбыз!!!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Бишкектеги маданий жерлер</dc:title>
  <dc:creator>Пользователь</dc:creator>
  <cp:lastModifiedBy>ЭТО Я</cp:lastModifiedBy>
  <cp:revision>140</cp:revision>
  <dcterms:created xsi:type="dcterms:W3CDTF">2017-10-18T16:28:57Z</dcterms:created>
  <dcterms:modified xsi:type="dcterms:W3CDTF">2019-08-30T06:02:18Z</dcterms:modified>
</cp:coreProperties>
</file>