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59" r:id="rId4"/>
    <p:sldId id="260" r:id="rId5"/>
    <p:sldId id="257" r:id="rId6"/>
    <p:sldId id="261" r:id="rId7"/>
    <p:sldId id="258" r:id="rId8"/>
    <p:sldId id="264" r:id="rId9"/>
    <p:sldId id="265" r:id="rId10"/>
    <p:sldId id="262" r:id="rId11"/>
    <p:sldId id="269" r:id="rId12"/>
    <p:sldId id="270" r:id="rId13"/>
    <p:sldId id="271" r:id="rId14"/>
    <p:sldId id="272" r:id="rId15"/>
    <p:sldId id="267" r:id="rId16"/>
    <p:sldId id="268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849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75" d="100"/>
          <a:sy n="75" d="100"/>
        </p:scale>
        <p:origin x="-1038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2AC2A69-35E2-4B0E-9145-5B6DDC8A3784}" type="doc">
      <dgm:prSet loTypeId="urn:microsoft.com/office/officeart/2005/8/layout/vList3" loCatId="picture" qsTypeId="urn:microsoft.com/office/officeart/2005/8/quickstyle/simple1" qsCatId="simple" csTypeId="urn:microsoft.com/office/officeart/2005/8/colors/accent1_2" csCatId="accent1" phldr="1"/>
      <dgm:spPr/>
    </dgm:pt>
    <dgm:pt modelId="{F467125D-2617-492E-9A7B-D16E5AF49F9A}">
      <dgm:prSet custT="1"/>
      <dgm:spPr>
        <a:solidFill>
          <a:schemeClr val="bg1"/>
        </a:solidFill>
      </dgm:spPr>
      <dgm:t>
        <a:bodyPr/>
        <a:lstStyle/>
        <a:p>
          <a:r>
            <a:rPr lang="ru-RU" sz="1400" dirty="0" smtClean="0">
              <a:solidFill>
                <a:schemeClr val="tx1"/>
              </a:solidFill>
            </a:rPr>
            <a:t>- </a:t>
          </a:r>
          <a:r>
            <a:rPr lang="ru-RU" sz="1800" dirty="0" smtClean="0">
              <a:solidFill>
                <a:schemeClr val="tx1"/>
              </a:solidFill>
            </a:rPr>
            <a:t>В раздевалке в карманах своей одежды  нельзя оставлять ценные вещи ( деньги, телефоны </a:t>
          </a:r>
          <a:r>
            <a:rPr lang="ru-RU" sz="1800" dirty="0" err="1" smtClean="0">
              <a:solidFill>
                <a:schemeClr val="tx1"/>
              </a:solidFill>
            </a:rPr>
            <a:t>и.п</a:t>
          </a:r>
          <a:r>
            <a:rPr lang="ru-RU" sz="1800" dirty="0" smtClean="0">
              <a:solidFill>
                <a:schemeClr val="tx1"/>
              </a:solidFill>
            </a:rPr>
            <a:t>.)</a:t>
          </a:r>
          <a:endParaRPr lang="ru-RU" sz="1400" dirty="0">
            <a:solidFill>
              <a:schemeClr val="tx1"/>
            </a:solidFill>
          </a:endParaRPr>
        </a:p>
      </dgm:t>
    </dgm:pt>
    <dgm:pt modelId="{91D6BA8F-6A30-4E48-9EDB-B56ADD14727D}" type="parTrans" cxnId="{0D98B9DB-39DA-4349-B745-A069B2393C60}">
      <dgm:prSet/>
      <dgm:spPr/>
      <dgm:t>
        <a:bodyPr/>
        <a:lstStyle/>
        <a:p>
          <a:endParaRPr lang="ru-RU"/>
        </a:p>
      </dgm:t>
    </dgm:pt>
    <dgm:pt modelId="{A729FCEF-11CE-4912-ABF9-C908A373EEF6}" type="sibTrans" cxnId="{0D98B9DB-39DA-4349-B745-A069B2393C60}">
      <dgm:prSet/>
      <dgm:spPr/>
      <dgm:t>
        <a:bodyPr/>
        <a:lstStyle/>
        <a:p>
          <a:endParaRPr lang="ru-RU"/>
        </a:p>
      </dgm:t>
    </dgm:pt>
    <dgm:pt modelId="{E8629A9B-704D-4242-B808-CD936E655D6B}">
      <dgm:prSet/>
      <dgm:spPr>
        <a:solidFill>
          <a:schemeClr val="bg1"/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-Запомните, если вы нашли какую-нибудь вещь, оставленную кем-то (телефон, деньги, фотоаппарат т.п.), то нельзя брать это себе. Это будет являться воровством ( вы ведь никому ничего не сказали, а просто присвоили чужую вещь).</a:t>
          </a:r>
          <a:endParaRPr lang="ru-RU" dirty="0">
            <a:solidFill>
              <a:schemeClr val="tx1"/>
            </a:solidFill>
          </a:endParaRPr>
        </a:p>
      </dgm:t>
    </dgm:pt>
    <dgm:pt modelId="{B413241B-A2BD-4B96-A7A6-3EC55FA74E66}" type="parTrans" cxnId="{A4B41D94-C205-417E-B968-35F128EA9A5D}">
      <dgm:prSet/>
      <dgm:spPr/>
      <dgm:t>
        <a:bodyPr/>
        <a:lstStyle/>
        <a:p>
          <a:endParaRPr lang="ru-RU"/>
        </a:p>
      </dgm:t>
    </dgm:pt>
    <dgm:pt modelId="{21AA6B00-8640-415E-ABDA-EAF805A1E5CE}" type="sibTrans" cxnId="{A4B41D94-C205-417E-B968-35F128EA9A5D}">
      <dgm:prSet/>
      <dgm:spPr/>
      <dgm:t>
        <a:bodyPr/>
        <a:lstStyle/>
        <a:p>
          <a:endParaRPr lang="ru-RU"/>
        </a:p>
      </dgm:t>
    </dgm:pt>
    <dgm:pt modelId="{591295DB-66C0-4B3C-98EE-DC823F7FCD4A}">
      <dgm:prSet custT="1"/>
      <dgm:spPr>
        <a:solidFill>
          <a:schemeClr val="bg1"/>
        </a:solidFill>
      </dgm:spPr>
      <dgm:t>
        <a:bodyPr/>
        <a:lstStyle/>
        <a:p>
          <a:r>
            <a:rPr lang="ru-RU" sz="1800" dirty="0" smtClean="0">
              <a:solidFill>
                <a:schemeClr val="tx1"/>
              </a:solidFill>
            </a:rPr>
            <a:t>- Любые чужие вещи брать нельзя!</a:t>
          </a:r>
          <a:endParaRPr lang="ru-RU" sz="1800" dirty="0">
            <a:solidFill>
              <a:schemeClr val="tx1"/>
            </a:solidFill>
          </a:endParaRPr>
        </a:p>
      </dgm:t>
    </dgm:pt>
    <dgm:pt modelId="{1C1FADAD-A129-4A52-AA8A-C03EAD832EF7}" type="parTrans" cxnId="{94FCA820-10ED-45C4-BF92-BCE1F4C5B8D7}">
      <dgm:prSet/>
      <dgm:spPr/>
      <dgm:t>
        <a:bodyPr/>
        <a:lstStyle/>
        <a:p>
          <a:endParaRPr lang="ru-RU"/>
        </a:p>
      </dgm:t>
    </dgm:pt>
    <dgm:pt modelId="{D9584693-44B2-494B-B19C-E3E6D4D5D48F}" type="sibTrans" cxnId="{94FCA820-10ED-45C4-BF92-BCE1F4C5B8D7}">
      <dgm:prSet/>
      <dgm:spPr/>
      <dgm:t>
        <a:bodyPr/>
        <a:lstStyle/>
        <a:p>
          <a:endParaRPr lang="ru-RU"/>
        </a:p>
      </dgm:t>
    </dgm:pt>
    <dgm:pt modelId="{67DC8141-36F4-413A-9229-A39F5E526367}">
      <dgm:prSet custT="1"/>
      <dgm:spPr>
        <a:solidFill>
          <a:schemeClr val="bg1"/>
        </a:solidFill>
      </dgm:spPr>
      <dgm:t>
        <a:bodyPr/>
        <a:lstStyle/>
        <a:p>
          <a:r>
            <a:rPr lang="ru-RU" sz="1400" dirty="0" smtClean="0"/>
            <a:t>- </a:t>
          </a:r>
          <a:r>
            <a:rPr lang="ru-RU" sz="1800" dirty="0" smtClean="0">
              <a:solidFill>
                <a:schemeClr val="tx1"/>
              </a:solidFill>
            </a:rPr>
            <a:t>Чужую вещь можно взять только с разрешения хозяина</a:t>
          </a:r>
          <a:r>
            <a:rPr lang="ru-RU" sz="1800" dirty="0" smtClean="0"/>
            <a:t>.</a:t>
          </a:r>
          <a:endParaRPr lang="ru-RU" sz="1800" dirty="0"/>
        </a:p>
      </dgm:t>
    </dgm:pt>
    <dgm:pt modelId="{C554600D-B151-40FF-B295-576CB010E4C3}" type="parTrans" cxnId="{60C3CE12-9F8F-4C9B-916B-49EB510387B4}">
      <dgm:prSet/>
      <dgm:spPr/>
      <dgm:t>
        <a:bodyPr/>
        <a:lstStyle/>
        <a:p>
          <a:endParaRPr lang="ru-RU"/>
        </a:p>
      </dgm:t>
    </dgm:pt>
    <dgm:pt modelId="{14B0BB2C-1739-4474-9FD7-3751A4C8A32C}" type="sibTrans" cxnId="{60C3CE12-9F8F-4C9B-916B-49EB510387B4}">
      <dgm:prSet/>
      <dgm:spPr/>
      <dgm:t>
        <a:bodyPr/>
        <a:lstStyle/>
        <a:p>
          <a:endParaRPr lang="ru-RU"/>
        </a:p>
      </dgm:t>
    </dgm:pt>
    <dgm:pt modelId="{1FE18D9B-DA54-4B9F-9B24-18DDE2B429B0}" type="pres">
      <dgm:prSet presAssocID="{F2AC2A69-35E2-4B0E-9145-5B6DDC8A3784}" presName="linearFlow" presStyleCnt="0">
        <dgm:presLayoutVars>
          <dgm:dir/>
          <dgm:resizeHandles val="exact"/>
        </dgm:presLayoutVars>
      </dgm:prSet>
      <dgm:spPr/>
    </dgm:pt>
    <dgm:pt modelId="{BF4C58EE-2AAB-4200-AF91-3271DE252FFC}" type="pres">
      <dgm:prSet presAssocID="{F467125D-2617-492E-9A7B-D16E5AF49F9A}" presName="composite" presStyleCnt="0"/>
      <dgm:spPr/>
    </dgm:pt>
    <dgm:pt modelId="{B4582D78-4F70-4A7D-82D7-F375895BF950}" type="pres">
      <dgm:prSet presAssocID="{F467125D-2617-492E-9A7B-D16E5AF49F9A}" presName="imgShp" presStyleLbl="fgImgPlace1" presStyleIdx="0" presStyleCnt="4"/>
      <dgm:spPr>
        <a:solidFill>
          <a:schemeClr val="accent2"/>
        </a:solidFill>
      </dgm:spPr>
    </dgm:pt>
    <dgm:pt modelId="{6F3540B7-A26C-44CC-BD02-621FE4821350}" type="pres">
      <dgm:prSet presAssocID="{F467125D-2617-492E-9A7B-D16E5AF49F9A}" presName="txShp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6A1260-41DF-43F2-B2FD-9F7DD519C690}" type="pres">
      <dgm:prSet presAssocID="{A729FCEF-11CE-4912-ABF9-C908A373EEF6}" presName="spacing" presStyleCnt="0"/>
      <dgm:spPr/>
    </dgm:pt>
    <dgm:pt modelId="{73D20D97-BBA8-4589-9676-B0D018AAF872}" type="pres">
      <dgm:prSet presAssocID="{E8629A9B-704D-4242-B808-CD936E655D6B}" presName="composite" presStyleCnt="0"/>
      <dgm:spPr/>
    </dgm:pt>
    <dgm:pt modelId="{4E77BA23-E00D-4D56-A30C-610731872C16}" type="pres">
      <dgm:prSet presAssocID="{E8629A9B-704D-4242-B808-CD936E655D6B}" presName="imgShp" presStyleLbl="fgImgPlace1" presStyleIdx="1" presStyleCnt="4"/>
      <dgm:spPr>
        <a:solidFill>
          <a:schemeClr val="accent4"/>
        </a:solidFill>
      </dgm:spPr>
    </dgm:pt>
    <dgm:pt modelId="{A2BBB7DB-62C7-4779-B16F-948AE109FC66}" type="pres">
      <dgm:prSet presAssocID="{E8629A9B-704D-4242-B808-CD936E655D6B}" presName="txShp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415B79-276C-4706-A0DB-E0E713B69B10}" type="pres">
      <dgm:prSet presAssocID="{21AA6B00-8640-415E-ABDA-EAF805A1E5CE}" presName="spacing" presStyleCnt="0"/>
      <dgm:spPr/>
    </dgm:pt>
    <dgm:pt modelId="{E22E6383-7EE0-4826-88F1-DBCF0DC51870}" type="pres">
      <dgm:prSet presAssocID="{591295DB-66C0-4B3C-98EE-DC823F7FCD4A}" presName="composite" presStyleCnt="0"/>
      <dgm:spPr/>
    </dgm:pt>
    <dgm:pt modelId="{543CE084-9BBB-4650-AA02-A3EBD33FBC3F}" type="pres">
      <dgm:prSet presAssocID="{591295DB-66C0-4B3C-98EE-DC823F7FCD4A}" presName="imgShp" presStyleLbl="fgImgPlace1" presStyleIdx="2" presStyleCnt="4"/>
      <dgm:spPr>
        <a:solidFill>
          <a:srgbClr val="92D050"/>
        </a:solidFill>
      </dgm:spPr>
    </dgm:pt>
    <dgm:pt modelId="{722D6C92-7700-452C-9717-A39206721D16}" type="pres">
      <dgm:prSet presAssocID="{591295DB-66C0-4B3C-98EE-DC823F7FCD4A}" presName="txShp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913A2A-85DA-4A54-A25E-051BCD8AF393}" type="pres">
      <dgm:prSet presAssocID="{D9584693-44B2-494B-B19C-E3E6D4D5D48F}" presName="spacing" presStyleCnt="0"/>
      <dgm:spPr/>
    </dgm:pt>
    <dgm:pt modelId="{88935EE0-FF5D-4FBE-8F96-4226CA519BE9}" type="pres">
      <dgm:prSet presAssocID="{67DC8141-36F4-413A-9229-A39F5E526367}" presName="composite" presStyleCnt="0"/>
      <dgm:spPr/>
    </dgm:pt>
    <dgm:pt modelId="{014BC705-100D-4F7D-9F24-35173338E8A7}" type="pres">
      <dgm:prSet presAssocID="{67DC8141-36F4-413A-9229-A39F5E526367}" presName="imgShp" presStyleLbl="fgImgPlace1" presStyleIdx="3" presStyleCnt="4"/>
      <dgm:spPr>
        <a:solidFill>
          <a:srgbClr val="00B0F0"/>
        </a:solidFill>
      </dgm:spPr>
    </dgm:pt>
    <dgm:pt modelId="{ADAEB2D9-8806-43EA-BF01-AEAF9866CEC9}" type="pres">
      <dgm:prSet presAssocID="{67DC8141-36F4-413A-9229-A39F5E526367}" presName="txShp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0C3CE12-9F8F-4C9B-916B-49EB510387B4}" srcId="{F2AC2A69-35E2-4B0E-9145-5B6DDC8A3784}" destId="{67DC8141-36F4-413A-9229-A39F5E526367}" srcOrd="3" destOrd="0" parTransId="{C554600D-B151-40FF-B295-576CB010E4C3}" sibTransId="{14B0BB2C-1739-4474-9FD7-3751A4C8A32C}"/>
    <dgm:cxn modelId="{0D98B9DB-39DA-4349-B745-A069B2393C60}" srcId="{F2AC2A69-35E2-4B0E-9145-5B6DDC8A3784}" destId="{F467125D-2617-492E-9A7B-D16E5AF49F9A}" srcOrd="0" destOrd="0" parTransId="{91D6BA8F-6A30-4E48-9EDB-B56ADD14727D}" sibTransId="{A729FCEF-11CE-4912-ABF9-C908A373EEF6}"/>
    <dgm:cxn modelId="{5DECAA43-FF66-40E5-ADB4-9279E86B5583}" type="presOf" srcId="{F2AC2A69-35E2-4B0E-9145-5B6DDC8A3784}" destId="{1FE18D9B-DA54-4B9F-9B24-18DDE2B429B0}" srcOrd="0" destOrd="0" presId="urn:microsoft.com/office/officeart/2005/8/layout/vList3"/>
    <dgm:cxn modelId="{A4B41D94-C205-417E-B968-35F128EA9A5D}" srcId="{F2AC2A69-35E2-4B0E-9145-5B6DDC8A3784}" destId="{E8629A9B-704D-4242-B808-CD936E655D6B}" srcOrd="1" destOrd="0" parTransId="{B413241B-A2BD-4B96-A7A6-3EC55FA74E66}" sibTransId="{21AA6B00-8640-415E-ABDA-EAF805A1E5CE}"/>
    <dgm:cxn modelId="{C7F0A6D2-2DA1-4393-BDCF-756D9253C934}" type="presOf" srcId="{E8629A9B-704D-4242-B808-CD936E655D6B}" destId="{A2BBB7DB-62C7-4779-B16F-948AE109FC66}" srcOrd="0" destOrd="0" presId="urn:microsoft.com/office/officeart/2005/8/layout/vList3"/>
    <dgm:cxn modelId="{A185ED89-FAB2-4DE2-BE93-FBF233E5156B}" type="presOf" srcId="{67DC8141-36F4-413A-9229-A39F5E526367}" destId="{ADAEB2D9-8806-43EA-BF01-AEAF9866CEC9}" srcOrd="0" destOrd="0" presId="urn:microsoft.com/office/officeart/2005/8/layout/vList3"/>
    <dgm:cxn modelId="{939CF62F-C26B-46CA-8E13-252649F4C349}" type="presOf" srcId="{F467125D-2617-492E-9A7B-D16E5AF49F9A}" destId="{6F3540B7-A26C-44CC-BD02-621FE4821350}" srcOrd="0" destOrd="0" presId="urn:microsoft.com/office/officeart/2005/8/layout/vList3"/>
    <dgm:cxn modelId="{94FCA820-10ED-45C4-BF92-BCE1F4C5B8D7}" srcId="{F2AC2A69-35E2-4B0E-9145-5B6DDC8A3784}" destId="{591295DB-66C0-4B3C-98EE-DC823F7FCD4A}" srcOrd="2" destOrd="0" parTransId="{1C1FADAD-A129-4A52-AA8A-C03EAD832EF7}" sibTransId="{D9584693-44B2-494B-B19C-E3E6D4D5D48F}"/>
    <dgm:cxn modelId="{D8C74DB5-7035-4423-9643-2C9551F05F00}" type="presOf" srcId="{591295DB-66C0-4B3C-98EE-DC823F7FCD4A}" destId="{722D6C92-7700-452C-9717-A39206721D16}" srcOrd="0" destOrd="0" presId="urn:microsoft.com/office/officeart/2005/8/layout/vList3"/>
    <dgm:cxn modelId="{F84EBB41-5682-44E5-B6FC-082AB3EDF60F}" type="presParOf" srcId="{1FE18D9B-DA54-4B9F-9B24-18DDE2B429B0}" destId="{BF4C58EE-2AAB-4200-AF91-3271DE252FFC}" srcOrd="0" destOrd="0" presId="urn:microsoft.com/office/officeart/2005/8/layout/vList3"/>
    <dgm:cxn modelId="{D91395C5-9299-44B9-95FA-A77D46C9A885}" type="presParOf" srcId="{BF4C58EE-2AAB-4200-AF91-3271DE252FFC}" destId="{B4582D78-4F70-4A7D-82D7-F375895BF950}" srcOrd="0" destOrd="0" presId="urn:microsoft.com/office/officeart/2005/8/layout/vList3"/>
    <dgm:cxn modelId="{836D3D4E-87FB-4697-B87A-EE6192A13712}" type="presParOf" srcId="{BF4C58EE-2AAB-4200-AF91-3271DE252FFC}" destId="{6F3540B7-A26C-44CC-BD02-621FE4821350}" srcOrd="1" destOrd="0" presId="urn:microsoft.com/office/officeart/2005/8/layout/vList3"/>
    <dgm:cxn modelId="{8DD97D12-F2FD-4E34-A7D5-30A9083DE50E}" type="presParOf" srcId="{1FE18D9B-DA54-4B9F-9B24-18DDE2B429B0}" destId="{E56A1260-41DF-43F2-B2FD-9F7DD519C690}" srcOrd="1" destOrd="0" presId="urn:microsoft.com/office/officeart/2005/8/layout/vList3"/>
    <dgm:cxn modelId="{61359B10-2D9B-49BE-9D91-019AD4C4EA2D}" type="presParOf" srcId="{1FE18D9B-DA54-4B9F-9B24-18DDE2B429B0}" destId="{73D20D97-BBA8-4589-9676-B0D018AAF872}" srcOrd="2" destOrd="0" presId="urn:microsoft.com/office/officeart/2005/8/layout/vList3"/>
    <dgm:cxn modelId="{67D8FDC8-36BA-4FFC-835E-0F62A518AFDE}" type="presParOf" srcId="{73D20D97-BBA8-4589-9676-B0D018AAF872}" destId="{4E77BA23-E00D-4D56-A30C-610731872C16}" srcOrd="0" destOrd="0" presId="urn:microsoft.com/office/officeart/2005/8/layout/vList3"/>
    <dgm:cxn modelId="{180091EB-DC28-457D-8844-B274832C133C}" type="presParOf" srcId="{73D20D97-BBA8-4589-9676-B0D018AAF872}" destId="{A2BBB7DB-62C7-4779-B16F-948AE109FC66}" srcOrd="1" destOrd="0" presId="urn:microsoft.com/office/officeart/2005/8/layout/vList3"/>
    <dgm:cxn modelId="{A661B181-02C1-419E-A4EE-96A18637F53A}" type="presParOf" srcId="{1FE18D9B-DA54-4B9F-9B24-18DDE2B429B0}" destId="{2A415B79-276C-4706-A0DB-E0E713B69B10}" srcOrd="3" destOrd="0" presId="urn:microsoft.com/office/officeart/2005/8/layout/vList3"/>
    <dgm:cxn modelId="{4A24F119-6E6D-4A39-9494-69CCB3BAC2E3}" type="presParOf" srcId="{1FE18D9B-DA54-4B9F-9B24-18DDE2B429B0}" destId="{E22E6383-7EE0-4826-88F1-DBCF0DC51870}" srcOrd="4" destOrd="0" presId="urn:microsoft.com/office/officeart/2005/8/layout/vList3"/>
    <dgm:cxn modelId="{0563C893-1E13-4480-919C-2FFF5C3C4482}" type="presParOf" srcId="{E22E6383-7EE0-4826-88F1-DBCF0DC51870}" destId="{543CE084-9BBB-4650-AA02-A3EBD33FBC3F}" srcOrd="0" destOrd="0" presId="urn:microsoft.com/office/officeart/2005/8/layout/vList3"/>
    <dgm:cxn modelId="{2E4B2D99-68FD-4E08-B1F7-1ABC7F28D8FA}" type="presParOf" srcId="{E22E6383-7EE0-4826-88F1-DBCF0DC51870}" destId="{722D6C92-7700-452C-9717-A39206721D16}" srcOrd="1" destOrd="0" presId="urn:microsoft.com/office/officeart/2005/8/layout/vList3"/>
    <dgm:cxn modelId="{E6E4D3DB-08EC-49ED-83B6-A6E825D1E843}" type="presParOf" srcId="{1FE18D9B-DA54-4B9F-9B24-18DDE2B429B0}" destId="{8E913A2A-85DA-4A54-A25E-051BCD8AF393}" srcOrd="5" destOrd="0" presId="urn:microsoft.com/office/officeart/2005/8/layout/vList3"/>
    <dgm:cxn modelId="{6724A2A6-93BB-4A7B-ADB2-8543C258A8A5}" type="presParOf" srcId="{1FE18D9B-DA54-4B9F-9B24-18DDE2B429B0}" destId="{88935EE0-FF5D-4FBE-8F96-4226CA519BE9}" srcOrd="6" destOrd="0" presId="urn:microsoft.com/office/officeart/2005/8/layout/vList3"/>
    <dgm:cxn modelId="{909E367D-13E8-4B43-8DBD-B7FAA977D848}" type="presParOf" srcId="{88935EE0-FF5D-4FBE-8F96-4226CA519BE9}" destId="{014BC705-100D-4F7D-9F24-35173338E8A7}" srcOrd="0" destOrd="0" presId="urn:microsoft.com/office/officeart/2005/8/layout/vList3"/>
    <dgm:cxn modelId="{4824737B-AF36-4390-8254-DCA3345FC9C5}" type="presParOf" srcId="{88935EE0-FF5D-4FBE-8F96-4226CA519BE9}" destId="{ADAEB2D9-8806-43EA-BF01-AEAF9866CEC9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3540B7-A26C-44CC-BD02-621FE4821350}">
      <dsp:nvSpPr>
        <dsp:cNvPr id="0" name=""/>
        <dsp:cNvSpPr/>
      </dsp:nvSpPr>
      <dsp:spPr>
        <a:xfrm rot="10800000">
          <a:off x="1803753" y="2848"/>
          <a:ext cx="5817563" cy="1353709"/>
        </a:xfrm>
        <a:prstGeom prst="homePlate">
          <a:avLst/>
        </a:prstGeom>
        <a:solidFill>
          <a:schemeClr val="bg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96948" tIns="53340" rIns="99568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</a:rPr>
            <a:t>- </a:t>
          </a:r>
          <a:r>
            <a:rPr lang="ru-RU" sz="1800" kern="1200" dirty="0" smtClean="0">
              <a:solidFill>
                <a:schemeClr val="tx1"/>
              </a:solidFill>
            </a:rPr>
            <a:t>В раздевалке в карманах своей одежды  нельзя оставлять ценные вещи ( деньги, телефоны </a:t>
          </a:r>
          <a:r>
            <a:rPr lang="ru-RU" sz="1800" kern="1200" dirty="0" err="1" smtClean="0">
              <a:solidFill>
                <a:schemeClr val="tx1"/>
              </a:solidFill>
            </a:rPr>
            <a:t>и.п</a:t>
          </a:r>
          <a:r>
            <a:rPr lang="ru-RU" sz="1800" kern="1200" dirty="0" smtClean="0">
              <a:solidFill>
                <a:schemeClr val="tx1"/>
              </a:solidFill>
            </a:rPr>
            <a:t>.)</a:t>
          </a:r>
          <a:endParaRPr lang="ru-RU" sz="1400" kern="1200" dirty="0">
            <a:solidFill>
              <a:schemeClr val="tx1"/>
            </a:solidFill>
          </a:endParaRPr>
        </a:p>
      </dsp:txBody>
      <dsp:txXfrm rot="10800000">
        <a:off x="2142180" y="2848"/>
        <a:ext cx="5479136" cy="1353709"/>
      </dsp:txXfrm>
    </dsp:sp>
    <dsp:sp modelId="{B4582D78-4F70-4A7D-82D7-F375895BF950}">
      <dsp:nvSpPr>
        <dsp:cNvPr id="0" name=""/>
        <dsp:cNvSpPr/>
      </dsp:nvSpPr>
      <dsp:spPr>
        <a:xfrm>
          <a:off x="1126898" y="2848"/>
          <a:ext cx="1353709" cy="1353709"/>
        </a:xfrm>
        <a:prstGeom prst="ellipse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2BBB7DB-62C7-4779-B16F-948AE109FC66}">
      <dsp:nvSpPr>
        <dsp:cNvPr id="0" name=""/>
        <dsp:cNvSpPr/>
      </dsp:nvSpPr>
      <dsp:spPr>
        <a:xfrm rot="10800000">
          <a:off x="1803753" y="1760650"/>
          <a:ext cx="5817563" cy="1353709"/>
        </a:xfrm>
        <a:prstGeom prst="homePlate">
          <a:avLst/>
        </a:prstGeom>
        <a:solidFill>
          <a:schemeClr val="bg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96948" tIns="64770" rIns="120904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solidFill>
                <a:schemeClr val="tx1"/>
              </a:solidFill>
            </a:rPr>
            <a:t>-Запомните, если вы нашли какую-нибудь вещь, оставленную кем-то (телефон, деньги, фотоаппарат т.п.), то нельзя брать это себе. Это будет являться воровством ( вы ведь никому ничего не сказали, а просто присвоили чужую вещь).</a:t>
          </a:r>
          <a:endParaRPr lang="ru-RU" sz="1700" kern="1200" dirty="0">
            <a:solidFill>
              <a:schemeClr val="tx1"/>
            </a:solidFill>
          </a:endParaRPr>
        </a:p>
      </dsp:txBody>
      <dsp:txXfrm rot="10800000">
        <a:off x="2142180" y="1760650"/>
        <a:ext cx="5479136" cy="1353709"/>
      </dsp:txXfrm>
    </dsp:sp>
    <dsp:sp modelId="{4E77BA23-E00D-4D56-A30C-610731872C16}">
      <dsp:nvSpPr>
        <dsp:cNvPr id="0" name=""/>
        <dsp:cNvSpPr/>
      </dsp:nvSpPr>
      <dsp:spPr>
        <a:xfrm>
          <a:off x="1126898" y="1760650"/>
          <a:ext cx="1353709" cy="1353709"/>
        </a:xfrm>
        <a:prstGeom prst="ellipse">
          <a:avLst/>
        </a:prstGeom>
        <a:solidFill>
          <a:schemeClr val="accent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22D6C92-7700-452C-9717-A39206721D16}">
      <dsp:nvSpPr>
        <dsp:cNvPr id="0" name=""/>
        <dsp:cNvSpPr/>
      </dsp:nvSpPr>
      <dsp:spPr>
        <a:xfrm rot="10800000">
          <a:off x="1803753" y="3518452"/>
          <a:ext cx="5817563" cy="1353709"/>
        </a:xfrm>
        <a:prstGeom prst="homePlate">
          <a:avLst/>
        </a:prstGeom>
        <a:solidFill>
          <a:schemeClr val="bg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96948" tIns="68580" rIns="128016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</a:rPr>
            <a:t>- Любые чужие вещи брать нельзя!</a:t>
          </a:r>
          <a:endParaRPr lang="ru-RU" sz="1800" kern="1200" dirty="0">
            <a:solidFill>
              <a:schemeClr val="tx1"/>
            </a:solidFill>
          </a:endParaRPr>
        </a:p>
      </dsp:txBody>
      <dsp:txXfrm rot="10800000">
        <a:off x="2142180" y="3518452"/>
        <a:ext cx="5479136" cy="1353709"/>
      </dsp:txXfrm>
    </dsp:sp>
    <dsp:sp modelId="{543CE084-9BBB-4650-AA02-A3EBD33FBC3F}">
      <dsp:nvSpPr>
        <dsp:cNvPr id="0" name=""/>
        <dsp:cNvSpPr/>
      </dsp:nvSpPr>
      <dsp:spPr>
        <a:xfrm>
          <a:off x="1126898" y="3518452"/>
          <a:ext cx="1353709" cy="1353709"/>
        </a:xfrm>
        <a:prstGeom prst="ellipse">
          <a:avLst/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DAEB2D9-8806-43EA-BF01-AEAF9866CEC9}">
      <dsp:nvSpPr>
        <dsp:cNvPr id="0" name=""/>
        <dsp:cNvSpPr/>
      </dsp:nvSpPr>
      <dsp:spPr>
        <a:xfrm rot="10800000">
          <a:off x="1803753" y="5276254"/>
          <a:ext cx="5817563" cy="1353709"/>
        </a:xfrm>
        <a:prstGeom prst="homePlate">
          <a:avLst/>
        </a:prstGeom>
        <a:solidFill>
          <a:schemeClr val="bg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96948" tIns="53340" rIns="99568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- </a:t>
          </a:r>
          <a:r>
            <a:rPr lang="ru-RU" sz="1800" kern="1200" dirty="0" smtClean="0">
              <a:solidFill>
                <a:schemeClr val="tx1"/>
              </a:solidFill>
            </a:rPr>
            <a:t>Чужую вещь можно взять только с разрешения хозяина</a:t>
          </a:r>
          <a:r>
            <a:rPr lang="ru-RU" sz="1800" kern="1200" dirty="0" smtClean="0"/>
            <a:t>.</a:t>
          </a:r>
          <a:endParaRPr lang="ru-RU" sz="1800" kern="1200" dirty="0"/>
        </a:p>
      </dsp:txBody>
      <dsp:txXfrm rot="10800000">
        <a:off x="2142180" y="5276254"/>
        <a:ext cx="5479136" cy="1353709"/>
      </dsp:txXfrm>
    </dsp:sp>
    <dsp:sp modelId="{014BC705-100D-4F7D-9F24-35173338E8A7}">
      <dsp:nvSpPr>
        <dsp:cNvPr id="0" name=""/>
        <dsp:cNvSpPr/>
      </dsp:nvSpPr>
      <dsp:spPr>
        <a:xfrm>
          <a:off x="1126898" y="5276254"/>
          <a:ext cx="1353709" cy="1353709"/>
        </a:xfrm>
        <a:prstGeom prst="ellipse">
          <a:avLst/>
        </a:prstGeom>
        <a:solidFill>
          <a:srgbClr val="00B0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4F7F9-D279-41B6-8C7F-6F11C3691FD3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F2338-B5ED-410A-B3AC-32CCD058A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876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4F7F9-D279-41B6-8C7F-6F11C3691FD3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F2338-B5ED-410A-B3AC-32CCD058A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403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4F7F9-D279-41B6-8C7F-6F11C3691FD3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F2338-B5ED-410A-B3AC-32CCD058A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743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4F7F9-D279-41B6-8C7F-6F11C3691FD3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F2338-B5ED-410A-B3AC-32CCD058A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191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4F7F9-D279-41B6-8C7F-6F11C3691FD3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F2338-B5ED-410A-B3AC-32CCD058A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643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4F7F9-D279-41B6-8C7F-6F11C3691FD3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F2338-B5ED-410A-B3AC-32CCD058A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305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4F7F9-D279-41B6-8C7F-6F11C3691FD3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F2338-B5ED-410A-B3AC-32CCD058A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517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4F7F9-D279-41B6-8C7F-6F11C3691FD3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F2338-B5ED-410A-B3AC-32CCD058A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729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4F7F9-D279-41B6-8C7F-6F11C3691FD3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F2338-B5ED-410A-B3AC-32CCD058A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232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4F7F9-D279-41B6-8C7F-6F11C3691FD3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F2338-B5ED-410A-B3AC-32CCD058A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773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4F7F9-D279-41B6-8C7F-6F11C3691FD3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F2338-B5ED-410A-B3AC-32CCD058A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364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64F7F9-D279-41B6-8C7F-6F11C3691FD3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2F2338-B5ED-410A-B3AC-32CCD058A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604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6616" y="3774123"/>
            <a:ext cx="7772400" cy="2387600"/>
          </a:xfrm>
        </p:spPr>
        <p:txBody>
          <a:bodyPr/>
          <a:lstStyle/>
          <a:p>
            <a:pPr algn="l"/>
            <a:r>
              <a:rPr lang="ru-RU" b="1" dirty="0"/>
              <a:t>«Мы в ответе»</a:t>
            </a:r>
            <a:endParaRPr lang="en-US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6616" y="6161723"/>
            <a:ext cx="6858000" cy="513397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rgbClr val="184971"/>
                </a:solidFill>
              </a:rPr>
              <a:t>Subtitle here</a:t>
            </a:r>
            <a:endParaRPr lang="en-US" dirty="0">
              <a:solidFill>
                <a:srgbClr val="18497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08379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18239"/>
            <a:ext cx="7886700" cy="1061338"/>
          </a:xfrm>
        </p:spPr>
        <p:txBody>
          <a:bodyPr/>
          <a:lstStyle/>
          <a:p>
            <a:pPr algn="ctr"/>
            <a:r>
              <a:rPr lang="ru-RU" b="1" dirty="0"/>
              <a:t>Обсуждение сценки</a:t>
            </a:r>
            <a:endParaRPr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93426" y="1658667"/>
            <a:ext cx="8372902" cy="5016758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u-RU" sz="2800" dirty="0" smtClean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Как </a:t>
            </a:r>
            <a:r>
              <a:rPr lang="ru-RU" sz="28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вы думаете, какие незаконные поступки совершили  эти ребята</a:t>
            </a:r>
            <a:r>
              <a:rPr lang="ru-RU" sz="2800" dirty="0" smtClean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</a:p>
          <a:p>
            <a:pPr algn="just">
              <a:spcAft>
                <a:spcPts val="0"/>
              </a:spcAft>
            </a:pPr>
            <a:endParaRPr lang="ru-RU" sz="2400" dirty="0">
              <a:solidFill>
                <a:srgbClr val="FFFF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 можно ли оставлять ценные вещи, телефоны, деньги в раздевалке</a:t>
            </a: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</a:p>
          <a:p>
            <a:pPr algn="just">
              <a:spcAft>
                <a:spcPts val="0"/>
              </a:spcAft>
            </a:pPr>
            <a:endParaRPr lang="ru-RU" sz="24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u-RU" sz="2800" dirty="0" smtClean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Как </a:t>
            </a:r>
            <a:r>
              <a:rPr lang="ru-RU" sz="2800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вы думаете, если ребята телефон не вытащили из кармана, а просто нашли и взяли его себе, это является </a:t>
            </a:r>
            <a:r>
              <a:rPr lang="ru-RU" sz="2800" dirty="0" smtClean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воровством?</a:t>
            </a:r>
          </a:p>
          <a:p>
            <a:pPr algn="just">
              <a:spcAft>
                <a:spcPts val="0"/>
              </a:spcAft>
            </a:pPr>
            <a:endParaRPr lang="ru-RU" sz="2400" dirty="0">
              <a:solidFill>
                <a:srgbClr val="7030A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Какой </a:t>
            </a:r>
            <a:r>
              <a:rPr lang="ru-RU" sz="28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вывод мы можем сделать в этой ситуации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</a:p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q"/>
            </a:pPr>
            <a:endParaRPr lang="ru-RU" sz="2400" dirty="0">
              <a:solidFill>
                <a:schemeClr val="accent2">
                  <a:lumMod val="7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27828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Правонарушение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rgbClr val="00B0F0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800" b="1" dirty="0"/>
              <a:t>Правонарушение – </a:t>
            </a:r>
            <a:r>
              <a:rPr lang="ru-RU" sz="4800" dirty="0"/>
              <a:t>общественно опасное деяние или бездействие, приносящее вред, человеку, обществу, государству.</a:t>
            </a:r>
          </a:p>
        </p:txBody>
      </p:sp>
    </p:spTree>
    <p:extLst>
      <p:ext uri="{BB962C8B-B14F-4D97-AF65-F5344CB8AC3E}">
        <p14:creationId xmlns:p14="http://schemas.microsoft.com/office/powerpoint/2010/main" val="11176011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Проступок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rgbClr val="00B0F0"/>
          </a:solidFill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ru-RU" sz="4400" b="1" dirty="0"/>
              <a:t>Проступок</a:t>
            </a:r>
            <a:r>
              <a:rPr lang="ru-RU" sz="4400" dirty="0"/>
              <a:t> – это нарушение правил поведения, менее опасное деяние или бездействие, приносящее вред человеку, обществу и государству, за которое наступает юридическая ответственность.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0974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Преступление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rgbClr val="00B0F0"/>
          </a:solidFill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ru-RU" sz="4000" b="1" dirty="0"/>
              <a:t>Преступление</a:t>
            </a:r>
            <a:r>
              <a:rPr lang="ru-RU" sz="4000" dirty="0"/>
              <a:t> – особо опасное деяние или бездействие, приносящее вред человеку, обществу и государству, это серьезное нарушение закона взрослыми людьми или несовершеннолетними, достигшими возраста привлечения к уголовной ответственности.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818192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4" name="Скругленная прямоугольная выноска 3"/>
          <p:cNvSpPr/>
          <p:nvPr/>
        </p:nvSpPr>
        <p:spPr>
          <a:xfrm>
            <a:off x="423081" y="365126"/>
            <a:ext cx="8447964" cy="5953787"/>
          </a:xfrm>
          <a:prstGeom prst="wedgeRoundRectCallo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chemeClr val="tx1"/>
                </a:solidFill>
              </a:rPr>
              <a:t>Запомните,</a:t>
            </a:r>
            <a:r>
              <a:rPr lang="ru-RU" sz="3600" dirty="0">
                <a:solidFill>
                  <a:schemeClr val="tx1"/>
                </a:solidFill>
              </a:rPr>
              <a:t> уголовная ответственность наступает с 14 лет за следующие преступления: убийство, умышленное причинение вреда здоровью,  кража, грабеж, разбой, вымогательство, терроризм, вандализм, хищение наркотических средств. За остальные преступления ответственность наступает с 16 лет.</a:t>
            </a:r>
          </a:p>
        </p:txBody>
      </p:sp>
    </p:spTree>
    <p:extLst>
      <p:ext uri="{BB962C8B-B14F-4D97-AF65-F5344CB8AC3E}">
        <p14:creationId xmlns:p14="http://schemas.microsoft.com/office/powerpoint/2010/main" val="14336495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236609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23212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12125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06374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895" b="27015"/>
          <a:stretch/>
        </p:blipFill>
        <p:spPr>
          <a:xfrm>
            <a:off x="0" y="0"/>
            <a:ext cx="9143998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64852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591944"/>
            <a:ext cx="91440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800" dirty="0" smtClean="0">
                <a:solidFill>
                  <a:srgbClr val="000000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	Каждый </a:t>
            </a:r>
            <a:r>
              <a:rPr lang="ru-RU" sz="2800" dirty="0">
                <a:solidFill>
                  <a:srgbClr val="000000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человек хочет, чтобы его права никто не нарушал и чувствовать себя в безопасности. Нам хочется верить, что большинство людей в мире, в нашей стране, в нашем городе – добропорядочные граждане, которые руководствуются принципами морали и нравственности, поступают по совести, учитывают мнения других людей, не нарушают их права, соблюдают закон. Если бы каждый человек так жил и вёл себя, то не нужны были бы ни </a:t>
            </a:r>
            <a:r>
              <a:rPr lang="ru-RU" sz="2800" dirty="0" smtClean="0">
                <a:solidFill>
                  <a:srgbClr val="000000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милиция</a:t>
            </a:r>
            <a:r>
              <a:rPr lang="ru-RU" sz="2800" dirty="0">
                <a:solidFill>
                  <a:srgbClr val="000000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, ни суды, ни тюрьмы. Но, к сожалению, эта картина далека от реальности. В мире постоянно совершаются различные преступления и правонарушения.</a:t>
            </a:r>
            <a:endParaRPr lang="ru-RU" sz="2400" dirty="0">
              <a:effectLst/>
              <a:latin typeface="Monotype Corsiva" panose="03010101010201010101" pitchFamily="66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1173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Выноска-облако 3"/>
          <p:cNvSpPr/>
          <p:nvPr/>
        </p:nvSpPr>
        <p:spPr>
          <a:xfrm>
            <a:off x="177421" y="1514902"/>
            <a:ext cx="8830101" cy="5554638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ru-RU" sz="2400" b="1" dirty="0" smtClean="0">
                <a:solidFill>
                  <a:srgbClr val="FFFF00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Школьники </a:t>
            </a:r>
            <a:r>
              <a:rPr lang="ru-RU" sz="2400" b="1" dirty="0">
                <a:solidFill>
                  <a:srgbClr val="FFFF00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не всегда осознают, что совершают правонарушение. Но незнание закона – это не оправдание.</a:t>
            </a:r>
            <a:endParaRPr lang="ru-RU" sz="2000" b="1" dirty="0">
              <a:solidFill>
                <a:srgbClr val="FFFF00"/>
              </a:solidFill>
              <a:latin typeface="Monotype Corsiva" panose="03010101010201010101" pitchFamily="66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2400" b="1" dirty="0">
                <a:solidFill>
                  <a:srgbClr val="FFFF00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Сегодня мы с вами вооружимся необходимыми знаниями для того, чтобы всех этих опасностей избежать, и если уж что-то произойдет, то вы будете знать, как правильно поступить, как нужно себя вести. Я не буду вам читать никаких лекций и нравоучений, нужные выводы вы легко можете сделать сами.</a:t>
            </a:r>
            <a:endParaRPr lang="ru-RU" sz="2000" b="1" dirty="0">
              <a:solidFill>
                <a:srgbClr val="FFFF00"/>
              </a:solidFill>
              <a:latin typeface="Monotype Corsiva" panose="03010101010201010101" pitchFamily="66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3649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18239"/>
            <a:ext cx="7886700" cy="1061338"/>
          </a:xfrm>
        </p:spPr>
        <p:txBody>
          <a:bodyPr/>
          <a:lstStyle/>
          <a:p>
            <a:pPr algn="ctr"/>
            <a:r>
              <a:rPr lang="ru-RU" b="1" dirty="0"/>
              <a:t>Обсуждение сценки</a:t>
            </a:r>
            <a:endParaRPr lang="en-US" dirty="0"/>
          </a:p>
        </p:txBody>
      </p:sp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2014728" y="4427605"/>
            <a:ext cx="5969000" cy="1016001"/>
            <a:chOff x="1248" y="1374"/>
            <a:chExt cx="3760" cy="640"/>
          </a:xfrm>
        </p:grpSpPr>
        <p:sp>
          <p:nvSpPr>
            <p:cNvPr id="5" name="Line 3"/>
            <p:cNvSpPr>
              <a:spLocks noChangeShapeType="1"/>
            </p:cNvSpPr>
            <p:nvPr/>
          </p:nvSpPr>
          <p:spPr bwMode="gray">
            <a:xfrm>
              <a:off x="1440" y="179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gray">
            <a:xfrm rot="3419336">
              <a:off x="1261" y="142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FF7C80"/>
                </a:gs>
                <a:gs pos="100000">
                  <a:srgbClr val="FF7C8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7C8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7" name="Text Box 5"/>
            <p:cNvSpPr txBox="1">
              <a:spLocks noChangeArrowheads="1"/>
            </p:cNvSpPr>
            <p:nvPr/>
          </p:nvSpPr>
          <p:spPr bwMode="gray">
            <a:xfrm>
              <a:off x="1736" y="1374"/>
              <a:ext cx="3272" cy="6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ru-RU" dirty="0"/>
                <a:t>Как вы думаете, почему ребята из нашей сценки решили пойти на воровство?</a:t>
              </a:r>
            </a:p>
            <a:p>
              <a:pPr algn="l"/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8" name="Text Box 6"/>
            <p:cNvSpPr txBox="1">
              <a:spLocks noChangeArrowheads="1"/>
            </p:cNvSpPr>
            <p:nvPr/>
          </p:nvSpPr>
          <p:spPr bwMode="gray">
            <a:xfrm>
              <a:off x="1296" y="145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4</a:t>
              </a:r>
            </a:p>
          </p:txBody>
        </p:sp>
      </p:grpSp>
      <p:grpSp>
        <p:nvGrpSpPr>
          <p:cNvPr id="9" name="Group 7"/>
          <p:cNvGrpSpPr>
            <a:grpSpLocks/>
          </p:cNvGrpSpPr>
          <p:nvPr/>
        </p:nvGrpSpPr>
        <p:grpSpPr bwMode="auto">
          <a:xfrm>
            <a:off x="2014728" y="2017776"/>
            <a:ext cx="6478588" cy="555625"/>
            <a:chOff x="1248" y="2030"/>
            <a:chExt cx="4081" cy="350"/>
          </a:xfrm>
        </p:grpSpPr>
        <p:sp>
          <p:nvSpPr>
            <p:cNvPr id="10" name="Line 8"/>
            <p:cNvSpPr>
              <a:spLocks noChangeShapeType="1"/>
            </p:cNvSpPr>
            <p:nvPr/>
          </p:nvSpPr>
          <p:spPr bwMode="gray">
            <a:xfrm>
              <a:off x="1440" y="238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gray">
            <a:xfrm rot="3419336">
              <a:off x="1261" y="20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99CC00"/>
                </a:gs>
                <a:gs pos="100000">
                  <a:srgbClr val="99CC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CC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2" name="Text Box 10"/>
            <p:cNvSpPr txBox="1">
              <a:spLocks noChangeArrowheads="1"/>
            </p:cNvSpPr>
            <p:nvPr/>
          </p:nvSpPr>
          <p:spPr bwMode="gray">
            <a:xfrm>
              <a:off x="1862" y="2072"/>
              <a:ext cx="3467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ru-RU" dirty="0"/>
                <a:t>Ребята, как вы думаете, что совершили ребята?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13" name="Text Box 11"/>
            <p:cNvSpPr txBox="1">
              <a:spLocks noChangeArrowheads="1"/>
            </p:cNvSpPr>
            <p:nvPr/>
          </p:nvSpPr>
          <p:spPr bwMode="gray">
            <a:xfrm>
              <a:off x="1296" y="204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 dirty="0">
                  <a:solidFill>
                    <a:srgbClr val="FFFFFF"/>
                  </a:solidFill>
                </a:rPr>
                <a:t>1</a:t>
              </a:r>
            </a:p>
          </p:txBody>
        </p:sp>
      </p:grpSp>
      <p:grpSp>
        <p:nvGrpSpPr>
          <p:cNvPr id="14" name="Group 12"/>
          <p:cNvGrpSpPr>
            <a:grpSpLocks/>
          </p:cNvGrpSpPr>
          <p:nvPr/>
        </p:nvGrpSpPr>
        <p:grpSpPr bwMode="auto">
          <a:xfrm>
            <a:off x="2014728" y="2855976"/>
            <a:ext cx="5105400" cy="555625"/>
            <a:chOff x="1248" y="2640"/>
            <a:chExt cx="3216" cy="350"/>
          </a:xfrm>
        </p:grpSpPr>
        <p:sp>
          <p:nvSpPr>
            <p:cNvPr id="15" name="Line 13"/>
            <p:cNvSpPr>
              <a:spLocks noChangeShapeType="1"/>
            </p:cNvSpPr>
            <p:nvPr/>
          </p:nvSpPr>
          <p:spPr bwMode="gray">
            <a:xfrm>
              <a:off x="1440" y="299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Rectangle 14"/>
            <p:cNvSpPr>
              <a:spLocks noChangeArrowheads="1"/>
            </p:cNvSpPr>
            <p:nvPr/>
          </p:nvSpPr>
          <p:spPr bwMode="gray">
            <a:xfrm rot="3419336">
              <a:off x="1261" y="262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006699"/>
                </a:gs>
                <a:gs pos="100000">
                  <a:srgbClr val="0066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6699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7" name="Text Box 15"/>
            <p:cNvSpPr txBox="1">
              <a:spLocks noChangeArrowheads="1"/>
            </p:cNvSpPr>
            <p:nvPr/>
          </p:nvSpPr>
          <p:spPr bwMode="gray">
            <a:xfrm>
              <a:off x="1862" y="2682"/>
              <a:ext cx="2602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ru-RU" dirty="0"/>
                <a:t>Что значит воровать?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18" name="Text Box 16"/>
            <p:cNvSpPr txBox="1">
              <a:spLocks noChangeArrowheads="1"/>
            </p:cNvSpPr>
            <p:nvPr/>
          </p:nvSpPr>
          <p:spPr bwMode="gray">
            <a:xfrm>
              <a:off x="1296" y="265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2</a:t>
              </a:r>
            </a:p>
          </p:txBody>
        </p:sp>
      </p:grpSp>
      <p:grpSp>
        <p:nvGrpSpPr>
          <p:cNvPr id="19" name="Group 17"/>
          <p:cNvGrpSpPr>
            <a:grpSpLocks/>
          </p:cNvGrpSpPr>
          <p:nvPr/>
        </p:nvGrpSpPr>
        <p:grpSpPr bwMode="auto">
          <a:xfrm>
            <a:off x="2014728" y="3694179"/>
            <a:ext cx="5105400" cy="779463"/>
            <a:chOff x="1248" y="3230"/>
            <a:chExt cx="3216" cy="491"/>
          </a:xfrm>
        </p:grpSpPr>
        <p:sp>
          <p:nvSpPr>
            <p:cNvPr id="20" name="Line 18"/>
            <p:cNvSpPr>
              <a:spLocks noChangeShapeType="1"/>
            </p:cNvSpPr>
            <p:nvPr/>
          </p:nvSpPr>
          <p:spPr bwMode="gray">
            <a:xfrm>
              <a:off x="1441" y="3579"/>
              <a:ext cx="3023" cy="1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Rectangle 19"/>
            <p:cNvSpPr>
              <a:spLocks noChangeArrowheads="1"/>
            </p:cNvSpPr>
            <p:nvPr/>
          </p:nvSpPr>
          <p:spPr bwMode="gray">
            <a:xfrm rot="3419336">
              <a:off x="1261" y="32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FF9933"/>
                </a:gs>
                <a:gs pos="100000">
                  <a:srgbClr val="FF9933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9933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22" name="Text Box 20"/>
            <p:cNvSpPr txBox="1">
              <a:spLocks noChangeArrowheads="1"/>
            </p:cNvSpPr>
            <p:nvPr/>
          </p:nvSpPr>
          <p:spPr bwMode="gray">
            <a:xfrm>
              <a:off x="1913" y="3256"/>
              <a:ext cx="2270" cy="4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dirty="0"/>
                <a:t>Какого человека называют вором?</a:t>
              </a:r>
            </a:p>
            <a:p>
              <a:pPr algn="l"/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23" name="Text Box 21"/>
            <p:cNvSpPr txBox="1">
              <a:spLocks noChangeArrowheads="1"/>
            </p:cNvSpPr>
            <p:nvPr/>
          </p:nvSpPr>
          <p:spPr bwMode="gray">
            <a:xfrm>
              <a:off x="1296" y="324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3</a:t>
              </a:r>
            </a:p>
          </p:txBody>
        </p:sp>
      </p:grpSp>
      <p:grpSp>
        <p:nvGrpSpPr>
          <p:cNvPr id="24" name="Group 22"/>
          <p:cNvGrpSpPr>
            <a:grpSpLocks/>
          </p:cNvGrpSpPr>
          <p:nvPr/>
        </p:nvGrpSpPr>
        <p:grpSpPr bwMode="auto">
          <a:xfrm>
            <a:off x="2014728" y="5324542"/>
            <a:ext cx="5105400" cy="738188"/>
            <a:chOff x="1248" y="3187"/>
            <a:chExt cx="3216" cy="465"/>
          </a:xfrm>
        </p:grpSpPr>
        <p:sp>
          <p:nvSpPr>
            <p:cNvPr id="25" name="Line 23"/>
            <p:cNvSpPr>
              <a:spLocks noChangeShapeType="1"/>
            </p:cNvSpPr>
            <p:nvPr/>
          </p:nvSpPr>
          <p:spPr bwMode="gray">
            <a:xfrm>
              <a:off x="1440" y="358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Rectangle 24"/>
            <p:cNvSpPr>
              <a:spLocks noChangeArrowheads="1"/>
            </p:cNvSpPr>
            <p:nvPr/>
          </p:nvSpPr>
          <p:spPr bwMode="gray">
            <a:xfrm rot="3419336">
              <a:off x="1261" y="32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990099"/>
                </a:gs>
                <a:gs pos="100000">
                  <a:srgbClr val="9900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0099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27" name="Text Box 25"/>
            <p:cNvSpPr txBox="1">
              <a:spLocks noChangeArrowheads="1"/>
            </p:cNvSpPr>
            <p:nvPr/>
          </p:nvSpPr>
          <p:spPr bwMode="gray">
            <a:xfrm>
              <a:off x="1862" y="3187"/>
              <a:ext cx="2351" cy="4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dirty="0"/>
                <a:t>Нужно ли наказывать за воровство?</a:t>
              </a:r>
            </a:p>
            <a:p>
              <a:pPr algn="l"/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28" name="Text Box 26"/>
            <p:cNvSpPr txBox="1">
              <a:spLocks noChangeArrowheads="1"/>
            </p:cNvSpPr>
            <p:nvPr/>
          </p:nvSpPr>
          <p:spPr bwMode="gray">
            <a:xfrm>
              <a:off x="1296" y="324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5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876850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18239"/>
            <a:ext cx="7886700" cy="1061338"/>
          </a:xfrm>
        </p:spPr>
        <p:txBody>
          <a:bodyPr/>
          <a:lstStyle/>
          <a:p>
            <a:pPr algn="ctr"/>
            <a:r>
              <a:rPr lang="ru-RU" b="1" dirty="0"/>
              <a:t>Обсуждение сценки</a:t>
            </a:r>
            <a:endParaRPr lang="en-US" dirty="0"/>
          </a:p>
        </p:txBody>
      </p:sp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2014728" y="4427604"/>
            <a:ext cx="5969000" cy="738188"/>
            <a:chOff x="1248" y="1374"/>
            <a:chExt cx="3760" cy="465"/>
          </a:xfrm>
        </p:grpSpPr>
        <p:sp>
          <p:nvSpPr>
            <p:cNvPr id="5" name="Line 3"/>
            <p:cNvSpPr>
              <a:spLocks noChangeShapeType="1"/>
            </p:cNvSpPr>
            <p:nvPr/>
          </p:nvSpPr>
          <p:spPr bwMode="gray">
            <a:xfrm>
              <a:off x="1440" y="179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gray">
            <a:xfrm rot="3419336">
              <a:off x="1261" y="142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FF7C80"/>
                </a:gs>
                <a:gs pos="100000">
                  <a:srgbClr val="FF7C8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7C8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7" name="Text Box 5"/>
            <p:cNvSpPr txBox="1">
              <a:spLocks noChangeArrowheads="1"/>
            </p:cNvSpPr>
            <p:nvPr/>
          </p:nvSpPr>
          <p:spPr bwMode="gray">
            <a:xfrm>
              <a:off x="1736" y="1374"/>
              <a:ext cx="3272" cy="4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ru-RU" dirty="0"/>
                <a:t>Почему вы так считаете?</a:t>
              </a:r>
            </a:p>
            <a:p>
              <a:pPr algn="l"/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8" name="Text Box 6"/>
            <p:cNvSpPr txBox="1">
              <a:spLocks noChangeArrowheads="1"/>
            </p:cNvSpPr>
            <p:nvPr/>
          </p:nvSpPr>
          <p:spPr bwMode="gray">
            <a:xfrm>
              <a:off x="1296" y="145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4</a:t>
              </a:r>
            </a:p>
          </p:txBody>
        </p:sp>
      </p:grpSp>
      <p:grpSp>
        <p:nvGrpSpPr>
          <p:cNvPr id="9" name="Group 7"/>
          <p:cNvGrpSpPr>
            <a:grpSpLocks/>
          </p:cNvGrpSpPr>
          <p:nvPr/>
        </p:nvGrpSpPr>
        <p:grpSpPr bwMode="auto">
          <a:xfrm>
            <a:off x="2014728" y="1978091"/>
            <a:ext cx="6478588" cy="646113"/>
            <a:chOff x="1248" y="2005"/>
            <a:chExt cx="4081" cy="407"/>
          </a:xfrm>
        </p:grpSpPr>
        <p:sp>
          <p:nvSpPr>
            <p:cNvPr id="10" name="Line 8"/>
            <p:cNvSpPr>
              <a:spLocks noChangeShapeType="1"/>
            </p:cNvSpPr>
            <p:nvPr/>
          </p:nvSpPr>
          <p:spPr bwMode="gray">
            <a:xfrm>
              <a:off x="1440" y="238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gray">
            <a:xfrm rot="3419336">
              <a:off x="1261" y="20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99CC00"/>
                </a:gs>
                <a:gs pos="100000">
                  <a:srgbClr val="99CC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CC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2" name="Text Box 10"/>
            <p:cNvSpPr txBox="1">
              <a:spLocks noChangeArrowheads="1"/>
            </p:cNvSpPr>
            <p:nvPr/>
          </p:nvSpPr>
          <p:spPr bwMode="gray">
            <a:xfrm>
              <a:off x="1862" y="2005"/>
              <a:ext cx="3467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ru-RU" dirty="0"/>
                <a:t>Можно ли в магазине взять что-нибудь, и, не заплатив, идти домой?</a:t>
              </a:r>
            </a:p>
          </p:txBody>
        </p:sp>
        <p:sp>
          <p:nvSpPr>
            <p:cNvPr id="13" name="Text Box 11"/>
            <p:cNvSpPr txBox="1">
              <a:spLocks noChangeArrowheads="1"/>
            </p:cNvSpPr>
            <p:nvPr/>
          </p:nvSpPr>
          <p:spPr bwMode="gray">
            <a:xfrm>
              <a:off x="1296" y="204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 dirty="0">
                  <a:solidFill>
                    <a:srgbClr val="FFFFFF"/>
                  </a:solidFill>
                </a:rPr>
                <a:t>1</a:t>
              </a:r>
            </a:p>
          </p:txBody>
        </p:sp>
      </p:grpSp>
      <p:grpSp>
        <p:nvGrpSpPr>
          <p:cNvPr id="14" name="Group 12"/>
          <p:cNvGrpSpPr>
            <a:grpSpLocks/>
          </p:cNvGrpSpPr>
          <p:nvPr/>
        </p:nvGrpSpPr>
        <p:grpSpPr bwMode="auto">
          <a:xfrm>
            <a:off x="2014728" y="2855976"/>
            <a:ext cx="5105400" cy="555625"/>
            <a:chOff x="1248" y="2640"/>
            <a:chExt cx="3216" cy="350"/>
          </a:xfrm>
        </p:grpSpPr>
        <p:sp>
          <p:nvSpPr>
            <p:cNvPr id="15" name="Line 13"/>
            <p:cNvSpPr>
              <a:spLocks noChangeShapeType="1"/>
            </p:cNvSpPr>
            <p:nvPr/>
          </p:nvSpPr>
          <p:spPr bwMode="gray">
            <a:xfrm>
              <a:off x="1440" y="299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Rectangle 14"/>
            <p:cNvSpPr>
              <a:spLocks noChangeArrowheads="1"/>
            </p:cNvSpPr>
            <p:nvPr/>
          </p:nvSpPr>
          <p:spPr bwMode="gray">
            <a:xfrm rot="3419336">
              <a:off x="1261" y="262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006699"/>
                </a:gs>
                <a:gs pos="100000">
                  <a:srgbClr val="0066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6699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7" name="Text Box 15"/>
            <p:cNvSpPr txBox="1">
              <a:spLocks noChangeArrowheads="1"/>
            </p:cNvSpPr>
            <p:nvPr/>
          </p:nvSpPr>
          <p:spPr bwMode="gray">
            <a:xfrm>
              <a:off x="1862" y="2682"/>
              <a:ext cx="2602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ru-RU" dirty="0"/>
                <a:t>Что значит воровать?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18" name="Text Box 16"/>
            <p:cNvSpPr txBox="1">
              <a:spLocks noChangeArrowheads="1"/>
            </p:cNvSpPr>
            <p:nvPr/>
          </p:nvSpPr>
          <p:spPr bwMode="gray">
            <a:xfrm>
              <a:off x="1296" y="265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2</a:t>
              </a:r>
            </a:p>
          </p:txBody>
        </p:sp>
      </p:grpSp>
      <p:grpSp>
        <p:nvGrpSpPr>
          <p:cNvPr id="19" name="Group 17"/>
          <p:cNvGrpSpPr>
            <a:grpSpLocks/>
          </p:cNvGrpSpPr>
          <p:nvPr/>
        </p:nvGrpSpPr>
        <p:grpSpPr bwMode="auto">
          <a:xfrm>
            <a:off x="382138" y="3684243"/>
            <a:ext cx="8612116" cy="446493"/>
            <a:chOff x="1248" y="3226"/>
            <a:chExt cx="4518" cy="354"/>
          </a:xfrm>
        </p:grpSpPr>
        <p:sp>
          <p:nvSpPr>
            <p:cNvPr id="20" name="Line 18"/>
            <p:cNvSpPr>
              <a:spLocks noChangeShapeType="1"/>
            </p:cNvSpPr>
            <p:nvPr/>
          </p:nvSpPr>
          <p:spPr bwMode="gray">
            <a:xfrm>
              <a:off x="1441" y="3579"/>
              <a:ext cx="3023" cy="1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Rectangle 19"/>
            <p:cNvSpPr>
              <a:spLocks noChangeArrowheads="1"/>
            </p:cNvSpPr>
            <p:nvPr/>
          </p:nvSpPr>
          <p:spPr bwMode="gray">
            <a:xfrm rot="3419336">
              <a:off x="1261" y="32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FF9933"/>
                </a:gs>
                <a:gs pos="100000">
                  <a:srgbClr val="FF9933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9933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22" name="Text Box 20"/>
            <p:cNvSpPr txBox="1">
              <a:spLocks noChangeArrowheads="1"/>
            </p:cNvSpPr>
            <p:nvPr/>
          </p:nvSpPr>
          <p:spPr bwMode="gray">
            <a:xfrm>
              <a:off x="1690" y="3226"/>
              <a:ext cx="4076" cy="2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ru-RU" dirty="0"/>
                <a:t>Можно ли брать чужую вещь у одноклассников, если она тебе понравилась? 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23" name="Text Box 21"/>
            <p:cNvSpPr txBox="1">
              <a:spLocks noChangeArrowheads="1"/>
            </p:cNvSpPr>
            <p:nvPr/>
          </p:nvSpPr>
          <p:spPr bwMode="gray">
            <a:xfrm>
              <a:off x="1296" y="324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3</a:t>
              </a:r>
            </a:p>
          </p:txBody>
        </p:sp>
      </p:grpSp>
      <p:grpSp>
        <p:nvGrpSpPr>
          <p:cNvPr id="24" name="Group 22"/>
          <p:cNvGrpSpPr>
            <a:grpSpLocks/>
          </p:cNvGrpSpPr>
          <p:nvPr/>
        </p:nvGrpSpPr>
        <p:grpSpPr bwMode="auto">
          <a:xfrm>
            <a:off x="394569" y="5662682"/>
            <a:ext cx="7037823" cy="1015217"/>
            <a:chOff x="1248" y="3187"/>
            <a:chExt cx="5218" cy="527"/>
          </a:xfrm>
        </p:grpSpPr>
        <p:sp>
          <p:nvSpPr>
            <p:cNvPr id="25" name="Line 23"/>
            <p:cNvSpPr>
              <a:spLocks noChangeShapeType="1"/>
            </p:cNvSpPr>
            <p:nvPr/>
          </p:nvSpPr>
          <p:spPr bwMode="gray">
            <a:xfrm>
              <a:off x="1440" y="358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Rectangle 24"/>
            <p:cNvSpPr>
              <a:spLocks noChangeArrowheads="1"/>
            </p:cNvSpPr>
            <p:nvPr/>
          </p:nvSpPr>
          <p:spPr bwMode="gray">
            <a:xfrm rot="3419336">
              <a:off x="1261" y="32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990099"/>
                </a:gs>
                <a:gs pos="100000">
                  <a:srgbClr val="9900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0099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27" name="Text Box 25"/>
            <p:cNvSpPr txBox="1">
              <a:spLocks noChangeArrowheads="1"/>
            </p:cNvSpPr>
            <p:nvPr/>
          </p:nvSpPr>
          <p:spPr bwMode="gray">
            <a:xfrm>
              <a:off x="1862" y="3187"/>
              <a:ext cx="4604" cy="5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dirty="0"/>
                <a:t>Если ребенок домой приносит чужую вещь (игрушку, книгу), </a:t>
              </a:r>
              <a:endParaRPr lang="ru-RU" dirty="0" smtClean="0"/>
            </a:p>
            <a:p>
              <a:r>
                <a:rPr lang="ru-RU" dirty="0" smtClean="0"/>
                <a:t>можно </a:t>
              </a:r>
              <a:r>
                <a:rPr lang="ru-RU" dirty="0"/>
                <a:t>ли назвать его вором?</a:t>
              </a:r>
            </a:p>
            <a:p>
              <a:pPr algn="l"/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28" name="Text Box 26"/>
            <p:cNvSpPr txBox="1">
              <a:spLocks noChangeArrowheads="1"/>
            </p:cNvSpPr>
            <p:nvPr/>
          </p:nvSpPr>
          <p:spPr bwMode="gray">
            <a:xfrm>
              <a:off x="1296" y="324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5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315656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5000"/>
                  <a:lumOff val="95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6"/>
          <p:cNvSpPr/>
          <p:nvPr/>
        </p:nvSpPr>
        <p:spPr>
          <a:xfrm>
            <a:off x="196486" y="1213827"/>
            <a:ext cx="8469841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Брать чужие вещи без разрешения нельзя.</a:t>
            </a:r>
          </a:p>
          <a:p>
            <a:endParaRPr lang="en-US" sz="24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В магазинах ничего нельзя брать, не расплатившись за товар, иначе это будет воровством, за которое нужно отвечать.</a:t>
            </a:r>
          </a:p>
          <a:p>
            <a:endParaRPr lang="en-US" sz="2400" dirty="0"/>
          </a:p>
          <a:p>
            <a:pPr algn="ctr"/>
            <a:r>
              <a:rPr lang="ru-RU" sz="2800" b="1" dirty="0">
                <a:solidFill>
                  <a:srgbClr val="002060"/>
                </a:solidFill>
                <a:latin typeface="Monotype Corsiva" panose="03010101010201010101" pitchFamily="66" charset="0"/>
              </a:rPr>
              <a:t>Основной вид преступлений, который совершают дети – это воровство в магазинах. Уже начиная с 1 класса дети начинают воровать. Они воруют не из-за того, что им нечего есть, а ради интереса и жадности, им просто хочется получить желаемое бесплатно. Дети не вспоминают о том, что воровство наказывается по закону.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2479321" y="202337"/>
            <a:ext cx="428996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вывод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12329550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001278327"/>
              </p:ext>
            </p:extLst>
          </p:nvPr>
        </p:nvGraphicFramePr>
        <p:xfrm>
          <a:off x="136477" y="109182"/>
          <a:ext cx="8748216" cy="66328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49673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ьная выноска 1"/>
          <p:cNvSpPr/>
          <p:nvPr/>
        </p:nvSpPr>
        <p:spPr>
          <a:xfrm rot="253266">
            <a:off x="641563" y="426815"/>
            <a:ext cx="5504251" cy="5727323"/>
          </a:xfrm>
          <a:prstGeom prst="wedgeEllipseCallo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Помните,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кража чужого имущества - это уже преступление. Уголовная ответственность наступает с 14 лет. Уголовная ответственность – это наказание, подростка могут поместить в ЦВСНП (Центр временного содержания несовершеннолетних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правонарушителей),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либо в с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пециальное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исправительное учреждение закрытого типа ( до 3 лет). В худшем случае возможно лишение свободы.</a:t>
            </a:r>
          </a:p>
        </p:txBody>
      </p:sp>
    </p:spTree>
    <p:extLst>
      <p:ext uri="{BB962C8B-B14F-4D97-AF65-F5344CB8AC3E}">
        <p14:creationId xmlns:p14="http://schemas.microsoft.com/office/powerpoint/2010/main" val="30465040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553</TotalTime>
  <Words>363</Words>
  <Application>Microsoft Office PowerPoint</Application>
  <PresentationFormat>Экран (4:3)</PresentationFormat>
  <Paragraphs>54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Office Theme</vt:lpstr>
      <vt:lpstr>«Мы в ответе»</vt:lpstr>
      <vt:lpstr>Презентация PowerPoint</vt:lpstr>
      <vt:lpstr>Презентация PowerPoint</vt:lpstr>
      <vt:lpstr>Презентация PowerPoint</vt:lpstr>
      <vt:lpstr>Обсуждение сценки</vt:lpstr>
      <vt:lpstr>Обсуждение сценки</vt:lpstr>
      <vt:lpstr>Презентация PowerPoint</vt:lpstr>
      <vt:lpstr>Презентация PowerPoint</vt:lpstr>
      <vt:lpstr>Презентация PowerPoint</vt:lpstr>
      <vt:lpstr>Обсуждение сценки</vt:lpstr>
      <vt:lpstr>Правонарушение</vt:lpstr>
      <vt:lpstr>Проступок</vt:lpstr>
      <vt:lpstr>Преступление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User</dc:creator>
  <cp:lastModifiedBy>ЭТО Я</cp:lastModifiedBy>
  <cp:revision>16</cp:revision>
  <dcterms:created xsi:type="dcterms:W3CDTF">2019-08-22T12:43:40Z</dcterms:created>
  <dcterms:modified xsi:type="dcterms:W3CDTF">2019-11-18T03:12:12Z</dcterms:modified>
</cp:coreProperties>
</file>