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99" autoAdjust="0"/>
  </p:normalViewPr>
  <p:slideViewPr>
    <p:cSldViewPr>
      <p:cViewPr varScale="1">
        <p:scale>
          <a:sx n="45" d="100"/>
          <a:sy n="45" d="100"/>
        </p:scale>
        <p:origin x="-132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white">
          <a:xfrm>
            <a:off x="0" y="2996952"/>
            <a:ext cx="8496944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dirty="0" smtClean="0">
                <a:solidFill>
                  <a:schemeClr val="tx1"/>
                </a:solidFill>
              </a:rPr>
              <a:t>2021-2022-жылдын январь айында  мектебибизде Кыргыз Республикасынын “Манас”  эпосу жөнүндөгү 2011-жылдын 28-июнундагы №59 Мыйзамынын негизинде  эпосту  жайылтуу,өркүндөтүүнү натыйжалуу камсыз кылуу максатында</a:t>
            </a:r>
          </a:p>
          <a:p>
            <a:pPr algn="ctr"/>
            <a:r>
              <a:rPr lang="ky-KG" dirty="0" smtClean="0">
                <a:solidFill>
                  <a:schemeClr val="tx1"/>
                </a:solidFill>
              </a:rPr>
              <a:t>Бишкек шаарынын Свердлов районунун №46 орто мектебинин  кыргыз тили жана </a:t>
            </a:r>
            <a:r>
              <a:rPr lang="ky-KG" dirty="0" smtClean="0">
                <a:solidFill>
                  <a:schemeClr val="tx1"/>
                </a:solidFill>
              </a:rPr>
              <a:t>адабият ы  усулдук </a:t>
            </a:r>
            <a:r>
              <a:rPr lang="ky-KG" dirty="0" smtClean="0">
                <a:solidFill>
                  <a:schemeClr val="tx1"/>
                </a:solidFill>
              </a:rPr>
              <a:t>бирикмеси </a:t>
            </a:r>
            <a:r>
              <a:rPr lang="ky-KG" dirty="0" smtClean="0">
                <a:solidFill>
                  <a:schemeClr val="tx1"/>
                </a:solidFill>
              </a:rPr>
              <a:t> тарабынан </a:t>
            </a:r>
            <a:r>
              <a:rPr lang="ky-KG" dirty="0" smtClean="0">
                <a:solidFill>
                  <a:schemeClr val="tx1"/>
                </a:solidFill>
              </a:rPr>
              <a:t>өткөрүлгөн  “Манас  таануу” таймашынын </a:t>
            </a:r>
            <a:r>
              <a:rPr lang="ky-KG" dirty="0" smtClean="0">
                <a:solidFill>
                  <a:schemeClr val="tx1"/>
                </a:solidFill>
              </a:rPr>
              <a:t>отчету</a:t>
            </a:r>
          </a:p>
          <a:p>
            <a:pPr algn="ctr"/>
            <a:r>
              <a:rPr lang="ky-KG" dirty="0" smtClean="0">
                <a:solidFill>
                  <a:schemeClr val="tx1"/>
                </a:solidFill>
              </a:rPr>
              <a:t> </a:t>
            </a:r>
            <a:r>
              <a:rPr lang="ky-KG" dirty="0" smtClean="0">
                <a:solidFill>
                  <a:schemeClr val="tx1"/>
                </a:solidFill>
              </a:rPr>
              <a:t>Таймаштын максаты;</a:t>
            </a:r>
          </a:p>
          <a:p>
            <a:pPr algn="ctr"/>
            <a:r>
              <a:rPr lang="ky-KG" dirty="0" smtClean="0">
                <a:solidFill>
                  <a:schemeClr val="tx1"/>
                </a:solidFill>
              </a:rPr>
              <a:t>Кыргыз элинин эң негизги руханий жана тарыхый байлыгы болгон Манас үчилтигин окуучулар,жаштар  жана жалпы эле көрүүчүлөр арасында жайылтуу</a:t>
            </a:r>
          </a:p>
          <a:p>
            <a:pPr algn="ctr"/>
            <a:r>
              <a:rPr lang="ky-KG" dirty="0" smtClean="0">
                <a:solidFill>
                  <a:schemeClr val="tx1"/>
                </a:solidFill>
              </a:rPr>
              <a:t>Кыргыз элинин  тарыхын,маданиятын жана тилин сактоо,өнүктүрүү рухий дөөлөттөрдү даңазалоо ж.б.</a:t>
            </a:r>
          </a:p>
          <a:p>
            <a:pPr algn="ctr"/>
            <a:r>
              <a:rPr lang="ky-KG" dirty="0" smtClean="0">
                <a:solidFill>
                  <a:schemeClr val="tx1"/>
                </a:solidFill>
              </a:rPr>
              <a:t>Т</a:t>
            </a:r>
            <a:r>
              <a:rPr lang="ky-KG" dirty="0" smtClean="0">
                <a:solidFill>
                  <a:schemeClr val="tx1"/>
                </a:solidFill>
              </a:rPr>
              <a:t>аймаштын жүрүшү;” Команданын атын жактоо”</a:t>
            </a:r>
          </a:p>
          <a:p>
            <a:pPr algn="ctr"/>
            <a:r>
              <a:rPr lang="ky-KG" dirty="0" smtClean="0">
                <a:solidFill>
                  <a:schemeClr val="tx1"/>
                </a:solidFill>
              </a:rPr>
              <a:t>“Үчилтик боюнча С.Каралаевдин вариантынан алынган  5 суроо”</a:t>
            </a:r>
          </a:p>
          <a:p>
            <a:pPr algn="ctr"/>
            <a:r>
              <a:rPr lang="ky-KG" dirty="0" smtClean="0">
                <a:solidFill>
                  <a:schemeClr val="tx1"/>
                </a:solidFill>
              </a:rPr>
              <a:t>“Угуп тап”( 1көөнөргөн сөз,1 макалды чечмелеп берүү)</a:t>
            </a:r>
          </a:p>
          <a:p>
            <a:pPr algn="ctr"/>
            <a:r>
              <a:rPr lang="ky-KG" dirty="0" smtClean="0">
                <a:solidFill>
                  <a:schemeClr val="tx1"/>
                </a:solidFill>
              </a:rPr>
              <a:t>“Сырттандарды сынайбыз”(топ башчыга гана суроо берилет)</a:t>
            </a:r>
          </a:p>
          <a:p>
            <a:pPr algn="ctr"/>
            <a:r>
              <a:rPr lang="ky-KG" dirty="0" smtClean="0">
                <a:solidFill>
                  <a:schemeClr val="tx1"/>
                </a:solidFill>
              </a:rPr>
              <a:t>“Өз  ара суроо”(команда атаандашына 2 суроо дон берилет)</a:t>
            </a:r>
          </a:p>
          <a:p>
            <a:pPr algn="ctr"/>
            <a:r>
              <a:rPr lang="ky-KG" dirty="0" smtClean="0">
                <a:solidFill>
                  <a:schemeClr val="tx1"/>
                </a:solidFill>
              </a:rPr>
              <a:t>“Манас айтуу”(команда мүчөлөрү  манастан үзүндү айтышат)</a:t>
            </a:r>
          </a:p>
          <a:p>
            <a:pPr algn="ctr"/>
            <a:endParaRPr lang="ky-KG" dirty="0" smtClean="0">
              <a:solidFill>
                <a:schemeClr val="tx1"/>
              </a:solidFill>
            </a:endParaRPr>
          </a:p>
          <a:p>
            <a:pPr algn="ctr"/>
            <a:endParaRPr lang="ky-KG" dirty="0" smtClean="0">
              <a:solidFill>
                <a:schemeClr val="tx1"/>
              </a:solidFill>
            </a:endParaRPr>
          </a:p>
          <a:p>
            <a:pPr algn="ctr"/>
            <a:endParaRPr lang="ky-KG" dirty="0" smtClean="0">
              <a:solidFill>
                <a:schemeClr val="tx1"/>
              </a:solidFill>
            </a:endParaRPr>
          </a:p>
          <a:p>
            <a:pPr algn="ctr"/>
            <a:r>
              <a:rPr lang="ky-KG" dirty="0" smtClean="0">
                <a:solidFill>
                  <a:schemeClr val="tx1"/>
                </a:solidFill>
              </a:rPr>
              <a:t>  </a:t>
            </a:r>
          </a:p>
          <a:p>
            <a:pPr algn="ctr"/>
            <a:endParaRPr lang="ky-KG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white">
          <a:xfrm>
            <a:off x="323528" y="476672"/>
            <a:ext cx="8352928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dirty="0" smtClean="0">
                <a:solidFill>
                  <a:schemeClr val="tx1"/>
                </a:solidFill>
              </a:rPr>
              <a:t>5-кыргыз тилдүү класстар арасында </a:t>
            </a:r>
            <a:r>
              <a:rPr lang="en-US" dirty="0" smtClean="0">
                <a:solidFill>
                  <a:schemeClr val="tx1"/>
                </a:solidFill>
              </a:rPr>
              <a:t>I,II,</a:t>
            </a:r>
            <a:r>
              <a:rPr lang="en-US" dirty="0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II </a:t>
            </a:r>
            <a:r>
              <a:rPr lang="ky-KG" dirty="0" smtClean="0">
                <a:solidFill>
                  <a:schemeClr val="tx1"/>
                </a:solidFill>
              </a:rPr>
              <a:t>орунду ээлегендер: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I </a:t>
            </a:r>
            <a:r>
              <a:rPr lang="ky-KG" dirty="0" smtClean="0">
                <a:solidFill>
                  <a:schemeClr val="tx1"/>
                </a:solidFill>
              </a:rPr>
              <a:t>орунду 5-А кл. “Достук” командасы  60  упай;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II </a:t>
            </a:r>
            <a:r>
              <a:rPr lang="ky-KG" dirty="0" smtClean="0">
                <a:solidFill>
                  <a:schemeClr val="tx1"/>
                </a:solidFill>
              </a:rPr>
              <a:t>орунду  5-Б кл.”Айкөл Манас” командасы  55 упай;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III </a:t>
            </a:r>
            <a:r>
              <a:rPr lang="ky-KG" dirty="0" smtClean="0">
                <a:solidFill>
                  <a:schemeClr val="tx1"/>
                </a:solidFill>
              </a:rPr>
              <a:t>орунду 5-В кл. “Акылман” командасы 41 упай:</a:t>
            </a:r>
          </a:p>
          <a:p>
            <a:pPr algn="ctr"/>
            <a:endParaRPr lang="ky-KG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WhatsApp Image 2022-02-06 at 17.11.0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196752"/>
            <a:ext cx="3203848" cy="3119669"/>
          </a:xfrm>
          <a:prstGeom prst="rect">
            <a:avLst/>
          </a:prstGeom>
        </p:spPr>
      </p:pic>
      <p:pic>
        <p:nvPicPr>
          <p:cNvPr id="6" name="Рисунок 5" descr="09832200-be84-41eb-b237-0aa62573053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268760"/>
            <a:ext cx="3744416" cy="2952328"/>
          </a:xfrm>
          <a:prstGeom prst="rect">
            <a:avLst/>
          </a:prstGeom>
        </p:spPr>
      </p:pic>
      <p:pic>
        <p:nvPicPr>
          <p:cNvPr id="11" name="Рисунок 10" descr="68bf889e-4c6e-4ab4-b051-f23c458f47a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4293096"/>
            <a:ext cx="3626363" cy="2564904"/>
          </a:xfrm>
          <a:prstGeom prst="rect">
            <a:avLst/>
          </a:prstGeom>
        </p:spPr>
      </p:pic>
      <p:pic>
        <p:nvPicPr>
          <p:cNvPr id="14" name="Рисунок 13" descr="c57a6177-180d-4732-9c98-742858363a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4293096"/>
            <a:ext cx="3419872" cy="25649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4af92f2-4358-4394-9e70-16ec503f9b4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484784"/>
            <a:ext cx="4248472" cy="2659551"/>
          </a:xfrm>
          <a:prstGeom prst="rect">
            <a:avLst/>
          </a:prstGeom>
        </p:spPr>
      </p:pic>
      <p:pic>
        <p:nvPicPr>
          <p:cNvPr id="3" name="Рисунок 2" descr="82eda534-3890-4a7f-9fa0-0112850801a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49207"/>
            <a:ext cx="4283968" cy="2608793"/>
          </a:xfrm>
          <a:prstGeom prst="rect">
            <a:avLst/>
          </a:prstGeom>
        </p:spPr>
      </p:pic>
      <p:pic>
        <p:nvPicPr>
          <p:cNvPr id="4" name="Рисунок 3" descr="05c11b1b-a398-4137-89d4-5c5772daff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4168465"/>
            <a:ext cx="4211960" cy="2689535"/>
          </a:xfrm>
          <a:prstGeom prst="rect">
            <a:avLst/>
          </a:prstGeom>
        </p:spPr>
      </p:pic>
      <p:pic>
        <p:nvPicPr>
          <p:cNvPr id="6" name="Рисунок 5" descr="f7d83c17-f6b2-4c42-9da9-20c67a1db1d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1700808"/>
            <a:ext cx="4032448" cy="237474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 bwMode="white">
          <a:xfrm>
            <a:off x="539552" y="0"/>
            <a:ext cx="8136904" cy="1484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hidden">
          <a:xfrm flipH="1">
            <a:off x="323528" y="332656"/>
            <a:ext cx="8568952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dirty="0" smtClean="0">
                <a:solidFill>
                  <a:schemeClr val="tx1"/>
                </a:solidFill>
              </a:rPr>
              <a:t>5-орус тилдүү классы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I </a:t>
            </a:r>
            <a:r>
              <a:rPr lang="ky-KG" dirty="0" smtClean="0">
                <a:solidFill>
                  <a:schemeClr val="tx1"/>
                </a:solidFill>
              </a:rPr>
              <a:t>орунду  5-Б кл. “Ак кула” командасы 71 упай;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II </a:t>
            </a:r>
            <a:r>
              <a:rPr lang="ky-KG" dirty="0" smtClean="0">
                <a:solidFill>
                  <a:schemeClr val="tx1"/>
                </a:solidFill>
              </a:rPr>
              <a:t> орунду  5-А кл.”Ак шумкар” командасы 61  упай:</a:t>
            </a:r>
          </a:p>
          <a:p>
            <a:pPr algn="ctr"/>
            <a:endParaRPr lang="ky-KG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c2ab245-18be-409d-8f97-9ae662544c3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764704"/>
            <a:ext cx="4320480" cy="5832648"/>
          </a:xfrm>
          <a:prstGeom prst="rect">
            <a:avLst/>
          </a:prstGeom>
        </p:spPr>
      </p:pic>
      <p:pic>
        <p:nvPicPr>
          <p:cNvPr id="8" name="Рисунок 7" descr="ab1441c7-ea72-4744-ab46-52742bf784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420888"/>
            <a:ext cx="3816424" cy="41764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2493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dirty="0" smtClean="0">
                <a:solidFill>
                  <a:schemeClr val="tx1"/>
                </a:solidFill>
              </a:rPr>
              <a:t>6-А,Б,В классы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I </a:t>
            </a:r>
            <a:r>
              <a:rPr lang="ky-KG" dirty="0" smtClean="0">
                <a:solidFill>
                  <a:schemeClr val="tx1"/>
                </a:solidFill>
              </a:rPr>
              <a:t>орунду  6-Б кл. “ Айкөл Манас”командасы 66 упай;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II </a:t>
            </a:r>
            <a:r>
              <a:rPr lang="ky-KG" dirty="0" smtClean="0">
                <a:solidFill>
                  <a:schemeClr val="tx1"/>
                </a:solidFill>
              </a:rPr>
              <a:t>орунду 6-А кл. “Кыраан Манас” 60 упай;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III</a:t>
            </a:r>
            <a:r>
              <a:rPr lang="ky-KG" dirty="0" smtClean="0">
                <a:solidFill>
                  <a:schemeClr val="tx1"/>
                </a:solidFill>
              </a:rPr>
              <a:t> орунду 6-В кл.”Көк жал”  51 упай:</a:t>
            </a:r>
          </a:p>
          <a:p>
            <a:pPr algn="ctr"/>
            <a:endParaRPr lang="ky-KG" dirty="0" smtClean="0">
              <a:solidFill>
                <a:schemeClr val="tx1"/>
              </a:solidFill>
            </a:endParaRPr>
          </a:p>
          <a:p>
            <a:pPr algn="ctr"/>
            <a:endParaRPr lang="ky-KG" dirty="0" smtClean="0">
              <a:solidFill>
                <a:schemeClr val="tx1"/>
              </a:solidFill>
            </a:endParaRPr>
          </a:p>
          <a:p>
            <a:pPr algn="ctr"/>
            <a:endParaRPr lang="ky-KG" dirty="0" smtClean="0">
              <a:solidFill>
                <a:schemeClr val="tx1"/>
              </a:solidFill>
            </a:endParaRPr>
          </a:p>
          <a:p>
            <a:pPr algn="ctr"/>
            <a:endParaRPr lang="ky-KG" dirty="0" smtClean="0">
              <a:solidFill>
                <a:schemeClr val="tx1"/>
              </a:solidFill>
            </a:endParaRPr>
          </a:p>
        </p:txBody>
      </p:sp>
      <p:pic>
        <p:nvPicPr>
          <p:cNvPr id="4" name="Рисунок 3" descr="ee409abd-eb25-4892-9ff7-81fa099fcf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772816"/>
            <a:ext cx="4824536" cy="4627984"/>
          </a:xfrm>
          <a:prstGeom prst="rect">
            <a:avLst/>
          </a:prstGeom>
        </p:spPr>
      </p:pic>
      <p:pic>
        <p:nvPicPr>
          <p:cNvPr id="6" name="Рисунок 5" descr="f3d5727c-a82d-481d-a9c5-85a359105a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2708920"/>
            <a:ext cx="3995936" cy="393305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6aec133-d2d4-4cef-a4d0-ee9e9f4e0ad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260648"/>
            <a:ext cx="4680520" cy="3937620"/>
          </a:xfrm>
          <a:prstGeom prst="rect">
            <a:avLst/>
          </a:prstGeom>
        </p:spPr>
      </p:pic>
      <p:pic>
        <p:nvPicPr>
          <p:cNvPr id="5" name="Рисунок 4" descr="3da51a3f-7044-45fb-ba5f-f256fa49a8c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996952"/>
            <a:ext cx="5724128" cy="36747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40960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dirty="0" smtClean="0">
                <a:solidFill>
                  <a:schemeClr val="tx1"/>
                </a:solidFill>
              </a:rPr>
              <a:t>7-классы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I </a:t>
            </a:r>
            <a:r>
              <a:rPr lang="ky-KG" dirty="0" smtClean="0">
                <a:solidFill>
                  <a:schemeClr val="tx1"/>
                </a:solidFill>
              </a:rPr>
              <a:t>орунду  “Кабылан” командасы 59 упай;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II </a:t>
            </a:r>
            <a:r>
              <a:rPr lang="ky-KG" dirty="0" smtClean="0">
                <a:solidFill>
                  <a:schemeClr val="tx1"/>
                </a:solidFill>
              </a:rPr>
              <a:t>орунду “ Ак кула” командасы 54 упай;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III </a:t>
            </a:r>
            <a:r>
              <a:rPr lang="ky-KG" dirty="0" smtClean="0">
                <a:solidFill>
                  <a:schemeClr val="tx1"/>
                </a:solidFill>
              </a:rPr>
              <a:t>орунду “ Ак шумкар” командасы 50 упай: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753f2130-16b2-4dc3-a625-4b88e07d13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628800"/>
            <a:ext cx="7924800" cy="482453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0"/>
            <a:ext cx="8208912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sz="1600" dirty="0" smtClean="0">
                <a:solidFill>
                  <a:schemeClr val="tx1"/>
                </a:solidFill>
              </a:rPr>
              <a:t>8-А,Б,В,Г класстары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 </a:t>
            </a:r>
            <a:r>
              <a:rPr lang="ky-KG" sz="1600" dirty="0" smtClean="0">
                <a:solidFill>
                  <a:schemeClr val="tx1"/>
                </a:solidFill>
              </a:rPr>
              <a:t>орунду 8-Б кл. “ Көрөгөч Бакай” командасы  126 упай;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II </a:t>
            </a:r>
            <a:r>
              <a:rPr lang="ky-KG" sz="1600" dirty="0" smtClean="0">
                <a:solidFill>
                  <a:schemeClr val="tx1"/>
                </a:solidFill>
              </a:rPr>
              <a:t>орунду 8-В кл. “Эр Манас” командасы  119 упай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III </a:t>
            </a:r>
            <a:r>
              <a:rPr lang="ky-KG" sz="1600" dirty="0" smtClean="0">
                <a:solidFill>
                  <a:schemeClr val="tx1"/>
                </a:solidFill>
              </a:rPr>
              <a:t> орунду 8-А кл. “ Айкөл Манас” командасы   93 упай;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IV </a:t>
            </a:r>
            <a:r>
              <a:rPr lang="ky-KG" sz="1600" dirty="0" smtClean="0">
                <a:solidFill>
                  <a:schemeClr val="tx1"/>
                </a:solidFill>
              </a:rPr>
              <a:t> орунду 8-Г кл . “ Алманбет” командасы  36 упай: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678cd8a3-127e-4aee-9118-b1a260920e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700808"/>
            <a:ext cx="7632848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9620ed4-e1c0-4737-9df8-c8b12eee52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76672"/>
            <a:ext cx="4674096" cy="3600400"/>
          </a:xfrm>
          <a:prstGeom prst="rect">
            <a:avLst/>
          </a:prstGeom>
        </p:spPr>
      </p:pic>
      <p:pic>
        <p:nvPicPr>
          <p:cNvPr id="3" name="Рисунок 2" descr="482ad09d-0b7e-49dc-94cf-af5ad19eff30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996952"/>
            <a:ext cx="4104456" cy="35055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328</Words>
  <Application>Microsoft Office PowerPoint</Application>
  <PresentationFormat>Экран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user</cp:lastModifiedBy>
  <cp:revision>27</cp:revision>
  <dcterms:created xsi:type="dcterms:W3CDTF">2022-01-31T15:17:06Z</dcterms:created>
  <dcterms:modified xsi:type="dcterms:W3CDTF">2022-02-06T16:56:15Z</dcterms:modified>
</cp:coreProperties>
</file>